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handoutMasterIdLst>
    <p:handoutMasterId r:id="rId59"/>
  </p:handoutMasterIdLst>
  <p:sldIdLst>
    <p:sldId id="256" r:id="rId2"/>
    <p:sldId id="809" r:id="rId3"/>
    <p:sldId id="782" r:id="rId4"/>
    <p:sldId id="783" r:id="rId5"/>
    <p:sldId id="784" r:id="rId6"/>
    <p:sldId id="785" r:id="rId7"/>
    <p:sldId id="786" r:id="rId8"/>
    <p:sldId id="787" r:id="rId9"/>
    <p:sldId id="796" r:id="rId10"/>
    <p:sldId id="789" r:id="rId11"/>
    <p:sldId id="790" r:id="rId12"/>
    <p:sldId id="791" r:id="rId13"/>
    <p:sldId id="792" r:id="rId14"/>
    <p:sldId id="793" r:id="rId15"/>
    <p:sldId id="794" r:id="rId16"/>
    <p:sldId id="795" r:id="rId17"/>
    <p:sldId id="797" r:id="rId18"/>
    <p:sldId id="798" r:id="rId19"/>
    <p:sldId id="799" r:id="rId20"/>
    <p:sldId id="800" r:id="rId21"/>
    <p:sldId id="801" r:id="rId22"/>
    <p:sldId id="802" r:id="rId23"/>
    <p:sldId id="803" r:id="rId24"/>
    <p:sldId id="804" r:id="rId25"/>
    <p:sldId id="805" r:id="rId26"/>
    <p:sldId id="806" r:id="rId27"/>
    <p:sldId id="807" r:id="rId28"/>
    <p:sldId id="808" r:id="rId29"/>
    <p:sldId id="583" r:id="rId30"/>
    <p:sldId id="587" r:id="rId31"/>
    <p:sldId id="584" r:id="rId32"/>
    <p:sldId id="586" r:id="rId33"/>
    <p:sldId id="585" r:id="rId34"/>
    <p:sldId id="589" r:id="rId35"/>
    <p:sldId id="590" r:id="rId36"/>
    <p:sldId id="591" r:id="rId37"/>
    <p:sldId id="592" r:id="rId38"/>
    <p:sldId id="593" r:id="rId39"/>
    <p:sldId id="595" r:id="rId40"/>
    <p:sldId id="596" r:id="rId41"/>
    <p:sldId id="599" r:id="rId42"/>
    <p:sldId id="598" r:id="rId43"/>
    <p:sldId id="600" r:id="rId44"/>
    <p:sldId id="601" r:id="rId45"/>
    <p:sldId id="602" r:id="rId46"/>
    <p:sldId id="603" r:id="rId47"/>
    <p:sldId id="604" r:id="rId48"/>
    <p:sldId id="620" r:id="rId49"/>
    <p:sldId id="619" r:id="rId50"/>
    <p:sldId id="811" r:id="rId51"/>
    <p:sldId id="812" r:id="rId52"/>
    <p:sldId id="813" r:id="rId53"/>
    <p:sldId id="815" r:id="rId54"/>
    <p:sldId id="814" r:id="rId55"/>
    <p:sldId id="816" r:id="rId56"/>
    <p:sldId id="817" r:id="rId57"/>
  </p:sldIdLst>
  <p:sldSz cx="12192000" cy="6858000"/>
  <p:notesSz cx="6858000" cy="9144000"/>
  <p:custDataLst>
    <p:tags r:id="rId6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723"/>
    <p:restoredTop sz="93016"/>
  </p:normalViewPr>
  <p:slideViewPr>
    <p:cSldViewPr snapToGrid="0" snapToObjects="1">
      <p:cViewPr varScale="1">
        <p:scale>
          <a:sx n="112" d="100"/>
          <a:sy n="112" d="100"/>
        </p:scale>
        <p:origin x="461" y="91"/>
      </p:cViewPr>
      <p:guideLst/>
    </p:cSldViewPr>
  </p:slideViewPr>
  <p:notesTextViewPr>
    <p:cViewPr>
      <p:scale>
        <a:sx n="55" d="100"/>
        <a:sy n="55" d="100"/>
      </p:scale>
      <p:origin x="0" y="0"/>
    </p:cViewPr>
  </p:notesTextViewPr>
  <p:notesViewPr>
    <p:cSldViewPr snapToGrid="0" snapToObjects="1">
      <p:cViewPr varScale="1">
        <p:scale>
          <a:sx n="97" d="100"/>
          <a:sy n="97" d="100"/>
        </p:scale>
        <p:origin x="3120" y="20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dirty="0">
              <a:latin typeface="Avenir Book" panose="02000503020000020003" pitchFamily="2" charset="0"/>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726C7CE-492D-394B-822C-667E1136F92E}" type="datetimeFigureOut">
              <a:rPr kumimoji="1" lang="zh-CN" altLang="en-US" smtClean="0">
                <a:latin typeface="Avenir Book" panose="02000503020000020003" pitchFamily="2" charset="0"/>
              </a:rPr>
              <a:t>2024/5/26</a:t>
            </a:fld>
            <a:endParaRPr kumimoji="1" lang="zh-CN" altLang="en-US" dirty="0">
              <a:latin typeface="Avenir Book" panose="02000503020000020003" pitchFamily="2" charset="0"/>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dirty="0">
              <a:latin typeface="Avenir Book" panose="02000503020000020003" pitchFamily="2" charset="0"/>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3AAEFD7-24FF-0643-8163-9193A57FD3AE}" type="slidenum">
              <a:rPr kumimoji="1" lang="zh-CN" altLang="en-US" smtClean="0">
                <a:latin typeface="Avenir Book" panose="02000503020000020003" pitchFamily="2" charset="0"/>
              </a:rPr>
              <a:t>‹#›</a:t>
            </a:fld>
            <a:endParaRPr kumimoji="1" lang="zh-CN" altLang="en-US" dirty="0">
              <a:latin typeface="Avenir Book" panose="02000503020000020003" pitchFamily="2" charset="0"/>
            </a:endParaRPr>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venir Book" panose="02000503020000020003" pitchFamily="2" charset="0"/>
              </a:defRPr>
            </a:lvl1pPr>
          </a:lstStyle>
          <a:p>
            <a:endParaRPr kumimoji="1"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venir Book" panose="02000503020000020003" pitchFamily="2" charset="0"/>
              </a:defRPr>
            </a:lvl1pPr>
          </a:lstStyle>
          <a:p>
            <a:fld id="{74853864-070D-C64A-8C63-6C57D1B54013}" type="datetimeFigureOut">
              <a:rPr kumimoji="1" lang="zh-CN" altLang="en-US" smtClean="0"/>
              <a:t>2024/5/26</a:t>
            </a:fld>
            <a:endParaRPr kumimoji="1"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venir Book" panose="02000503020000020003" pitchFamily="2" charset="0"/>
              </a:defRPr>
            </a:lvl1pPr>
          </a:lstStyle>
          <a:p>
            <a:endParaRPr kumimoji="1"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venir Book" panose="02000503020000020003" pitchFamily="2" charset="0"/>
              </a:defRPr>
            </a:lvl1pPr>
          </a:lstStyle>
          <a:p>
            <a:fld id="{CF4035C6-5567-304A-800F-373F0C17E261}"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b="0" i="0" kern="1200">
        <a:solidFill>
          <a:schemeClr val="tx1"/>
        </a:solidFill>
        <a:latin typeface="Avenir Book" panose="02000503020000020003" pitchFamily="2" charset="0"/>
        <a:ea typeface="+mn-ea"/>
        <a:cs typeface="+mn-cs"/>
      </a:defRPr>
    </a:lvl1pPr>
    <a:lvl2pPr marL="457200" algn="l" defTabSz="914400" rtl="0" eaLnBrk="1" latinLnBrk="0" hangingPunct="1">
      <a:defRPr sz="1200" b="0" i="0" kern="1200">
        <a:solidFill>
          <a:schemeClr val="tx1"/>
        </a:solidFill>
        <a:latin typeface="Avenir Book" panose="02000503020000020003" pitchFamily="2" charset="0"/>
        <a:ea typeface="+mn-ea"/>
        <a:cs typeface="+mn-cs"/>
      </a:defRPr>
    </a:lvl2pPr>
    <a:lvl3pPr marL="914400" algn="l" defTabSz="914400" rtl="0" eaLnBrk="1" latinLnBrk="0" hangingPunct="1">
      <a:defRPr sz="1200" b="0" i="0" kern="1200">
        <a:solidFill>
          <a:schemeClr val="tx1"/>
        </a:solidFill>
        <a:latin typeface="Avenir Book" panose="02000503020000020003" pitchFamily="2" charset="0"/>
        <a:ea typeface="+mn-ea"/>
        <a:cs typeface="+mn-cs"/>
      </a:defRPr>
    </a:lvl3pPr>
    <a:lvl4pPr marL="1371600" algn="l" defTabSz="914400" rtl="0" eaLnBrk="1" latinLnBrk="0" hangingPunct="1">
      <a:defRPr sz="1200" b="0" i="0" kern="1200">
        <a:solidFill>
          <a:schemeClr val="tx1"/>
        </a:solidFill>
        <a:latin typeface="Avenir Book" panose="02000503020000020003" pitchFamily="2" charset="0"/>
        <a:ea typeface="+mn-ea"/>
        <a:cs typeface="+mn-cs"/>
      </a:defRPr>
    </a:lvl4pPr>
    <a:lvl5pPr marL="1828800" algn="l" defTabSz="914400" rtl="0" eaLnBrk="1" latinLnBrk="0" hangingPunct="1">
      <a:defRPr sz="1200" b="0" i="0" kern="1200">
        <a:solidFill>
          <a:schemeClr val="tx1"/>
        </a:solidFill>
        <a:latin typeface="Avenir Book" panose="02000503020000020003"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20</a:t>
            </a:fld>
            <a:endParaRPr kumimoji="1"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30</a:t>
            </a:fld>
            <a:endParaRPr kumimoji="1"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31</a:t>
            </a:fld>
            <a:endParaRPr kumimoji="1"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32</a:t>
            </a:fld>
            <a:endParaRPr kumimoji="1"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33</a:t>
            </a:fld>
            <a:endParaRPr kumimoji="1"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22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23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24</a:t>
            </a:fld>
            <a:endParaRPr kumimoji="1"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25</a:t>
            </a:fld>
            <a:endParaRPr kumimoji="1"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26</a:t>
            </a:fld>
            <a:endParaRPr kumimoji="1"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27</a:t>
            </a:fld>
            <a:endParaRPr kumimoji="1"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28</a:t>
            </a:fld>
            <a:endParaRPr kumimoji="1"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CF4035C6-5567-304A-800F-373F0C17E261}" type="slidenum">
              <a:rPr kumimoji="1" lang="zh-CN" altLang="en-US" smtClean="0"/>
              <a:t>29</a:t>
            </a:fld>
            <a:endParaRPr kumimoji="1"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579024"/>
            <a:ext cx="9144000" cy="2387600"/>
          </a:xfrm>
        </p:spPr>
        <p:txBody>
          <a:bodyPr anchor="b">
            <a:normAutofit/>
          </a:bodyPr>
          <a:lstStyle>
            <a:lvl1pPr algn="ctr">
              <a:defRPr sz="3600">
                <a:latin typeface="Arial" panose="020B0604020202020204" pitchFamily="34" charset="0"/>
                <a:cs typeface="Arial" panose="020B0604020202020204" pitchFamily="34" charset="0"/>
              </a:defRPr>
            </a:lvl1pPr>
          </a:lstStyle>
          <a:p>
            <a:r>
              <a:rPr kumimoji="1" lang="en-US" altLang="zh-CN" dirty="0"/>
              <a:t>MED5018: Introduction to biomedical Python programming</a:t>
            </a:r>
            <a:br>
              <a:rPr kumimoji="1" lang="en-US" altLang="zh-CN" dirty="0"/>
            </a:br>
            <a:r>
              <a:rPr kumimoji="1" lang="en-US" altLang="zh-CN" dirty="0"/>
              <a:t> </a:t>
            </a:r>
            <a:endParaRPr kumimoji="1" lang="zh-CN" altLang="en-US" dirty="0"/>
          </a:p>
        </p:txBody>
      </p:sp>
      <p:sp>
        <p:nvSpPr>
          <p:cNvPr id="3" name="副标题 2"/>
          <p:cNvSpPr>
            <a:spLocks noGrp="1"/>
          </p:cNvSpPr>
          <p:nvPr>
            <p:ph type="subTitle" idx="1" hasCustomPrompt="1"/>
          </p:nvPr>
        </p:nvSpPr>
        <p:spPr>
          <a:xfrm>
            <a:off x="1524000" y="3470241"/>
            <a:ext cx="9144000" cy="1655762"/>
          </a:xfrm>
        </p:spPr>
        <p:txBody>
          <a:bodyPr>
            <a:normAutofit/>
          </a:bodyPr>
          <a:lstStyle>
            <a:lvl1pPr marL="0" indent="0" algn="ctr">
              <a:buNone/>
              <a:defRPr sz="3600" b="0" i="0">
                <a:solidFill>
                  <a:schemeClr val="accent2">
                    <a:lumMod val="75000"/>
                  </a:schemeClr>
                </a:solidFill>
                <a:latin typeface="Avenir Book" panose="02000503020000020003" pitchFamily="2"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en-US" altLang="zh-CN" dirty="0"/>
              <a:t>Lecture</a:t>
            </a:r>
            <a:r>
              <a:rPr kumimoji="1" lang="zh-CN" altLang="en-US" dirty="0"/>
              <a:t> </a:t>
            </a:r>
            <a:r>
              <a:rPr kumimoji="1" lang="en-US" altLang="zh-CN" dirty="0"/>
              <a:t>1: Introduction</a:t>
            </a:r>
            <a:endParaRPr kumimoji="1" lang="zh-CN" altLang="en-US" dirty="0"/>
          </a:p>
        </p:txBody>
      </p:sp>
      <p:sp>
        <p:nvSpPr>
          <p:cNvPr id="4" name="日期占位符 3"/>
          <p:cNvSpPr>
            <a:spLocks noGrp="1"/>
          </p:cNvSpPr>
          <p:nvPr>
            <p:ph type="dt" sz="half" idx="10"/>
          </p:nvPr>
        </p:nvSpPr>
        <p:spPr/>
        <p:txBody>
          <a:bodyPr/>
          <a:lstStyle>
            <a:lvl1pPr>
              <a:defRPr b="0" i="0"/>
            </a:lvl1pPr>
          </a:lstStyle>
          <a:p>
            <a:fld id="{07DCB4EE-2935-D548-BB1C-287FC0414618}" type="datetimeFigureOut">
              <a:rPr kumimoji="1" lang="zh-CN" altLang="en-US" smtClean="0"/>
              <a:t>2024/5/26</a:t>
            </a:fld>
            <a:endParaRPr kumimoji="1" lang="zh-CN" altLang="en-US" dirty="0"/>
          </a:p>
        </p:txBody>
      </p:sp>
      <p:sp>
        <p:nvSpPr>
          <p:cNvPr id="5" name="页脚占位符 4"/>
          <p:cNvSpPr>
            <a:spLocks noGrp="1"/>
          </p:cNvSpPr>
          <p:nvPr>
            <p:ph type="ftr" sz="quarter" idx="11"/>
          </p:nvPr>
        </p:nvSpPr>
        <p:spPr/>
        <p:txBody>
          <a:bodyPr/>
          <a:lstStyle>
            <a:lvl1pPr>
              <a:defRPr b="0" i="0"/>
            </a:lvl1pPr>
          </a:lstStyle>
          <a:p>
            <a:endParaRPr kumimoji="1" lang="zh-CN" altLang="en-US" dirty="0"/>
          </a:p>
        </p:txBody>
      </p:sp>
      <p:sp>
        <p:nvSpPr>
          <p:cNvPr id="6" name="灯片编号占位符 5"/>
          <p:cNvSpPr>
            <a:spLocks noGrp="1"/>
          </p:cNvSpPr>
          <p:nvPr>
            <p:ph type="sldNum" sz="quarter" idx="12"/>
          </p:nvPr>
        </p:nvSpPr>
        <p:spPr/>
        <p:txBody>
          <a:bodyPr/>
          <a:lstStyle>
            <a:lvl1pPr>
              <a:defRPr b="0" i="0"/>
            </a:lvl1pPr>
          </a:lstStyle>
          <a:p>
            <a:fld id="{76AFBFFF-4DB9-4D40-9D08-8646D0DA41EC}" type="slidenum">
              <a:rPr kumimoji="1" lang="zh-CN" altLang="en-US" smtClean="0"/>
              <a:t>‹#›</a:t>
            </a:fld>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lvl1pPr>
              <a:defRPr baseline="0">
                <a:solidFill>
                  <a:schemeClr val="accent2">
                    <a:lumMod val="75000"/>
                  </a:schemeClr>
                </a:solidFill>
                <a:latin typeface="Avenir Book" panose="02000503020000020003" pitchFamily="2" charset="0"/>
                <a:ea typeface="微软雅黑" panose="020B0503020204020204" pitchFamily="34" charset="-122"/>
              </a:defRPr>
            </a:lvl1pPr>
          </a:lstStyle>
          <a:p>
            <a:r>
              <a:rPr kumimoji="1" lang="en-US" altLang="zh-CN" dirty="0"/>
              <a:t>ADDSADA</a:t>
            </a:r>
            <a:endParaRPr kumimoji="1" lang="zh-CN" altLang="en-US" dirty="0"/>
          </a:p>
        </p:txBody>
      </p:sp>
      <p:sp>
        <p:nvSpPr>
          <p:cNvPr id="3" name="内容占位符 2"/>
          <p:cNvSpPr>
            <a:spLocks noGrp="1"/>
          </p:cNvSpPr>
          <p:nvPr>
            <p:ph idx="1"/>
          </p:nvPr>
        </p:nvSpPr>
        <p:spPr/>
        <p:txBody>
          <a:bodyPr/>
          <a:lstStyle>
            <a:lvl1pPr>
              <a:defRPr baseline="0">
                <a:latin typeface="Avenir" panose="02000503020000020003" pitchFamily="2" charset="0"/>
                <a:ea typeface="微软雅黑" panose="020B0503020204020204" pitchFamily="34" charset="-122"/>
              </a:defRPr>
            </a:lvl1pPr>
            <a:lvl2pPr>
              <a:defRPr baseline="0">
                <a:latin typeface="Avenir" panose="02000503020000020003" pitchFamily="2" charset="0"/>
                <a:ea typeface="微软雅黑" panose="020B0503020204020204" pitchFamily="34" charset="-122"/>
              </a:defRPr>
            </a:lvl2pPr>
            <a:lvl3pPr>
              <a:defRPr baseline="0">
                <a:latin typeface="Avenir" panose="02000503020000020003" pitchFamily="2" charset="0"/>
                <a:ea typeface="微软雅黑" panose="020B0503020204020204" pitchFamily="34" charset="-122"/>
              </a:defRPr>
            </a:lvl3pPr>
            <a:lvl4pPr>
              <a:defRPr baseline="0">
                <a:latin typeface="Avenir" panose="02000503020000020003" pitchFamily="2" charset="0"/>
                <a:ea typeface="微软雅黑" panose="020B0503020204020204" pitchFamily="34" charset="-122"/>
              </a:defRPr>
            </a:lvl4pPr>
            <a:lvl5pPr>
              <a:defRPr baseline="0">
                <a:latin typeface="Avenir" panose="02000503020000020003" pitchFamily="2" charset="0"/>
                <a:ea typeface="微软雅黑" panose="020B0503020204020204" pitchFamily="34" charset="-122"/>
              </a:defRPr>
            </a:lvl5p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10"/>
          </p:nvPr>
        </p:nvSpPr>
        <p:spPr/>
        <p:txBody>
          <a:bodyPr/>
          <a:lstStyle>
            <a:lvl1pPr>
              <a:defRPr b="0" i="0"/>
            </a:lvl1pPr>
          </a:lstStyle>
          <a:p>
            <a:fld id="{07DCB4EE-2935-D548-BB1C-287FC0414618}" type="datetimeFigureOut">
              <a:rPr kumimoji="1" lang="zh-CN" altLang="en-US" smtClean="0"/>
              <a:t>2024/5/26</a:t>
            </a:fld>
            <a:endParaRPr kumimoji="1" lang="zh-CN" altLang="en-US" dirty="0"/>
          </a:p>
        </p:txBody>
      </p:sp>
      <p:sp>
        <p:nvSpPr>
          <p:cNvPr id="5" name="页脚占位符 4"/>
          <p:cNvSpPr>
            <a:spLocks noGrp="1"/>
          </p:cNvSpPr>
          <p:nvPr>
            <p:ph type="ftr" sz="quarter" idx="11"/>
          </p:nvPr>
        </p:nvSpPr>
        <p:spPr/>
        <p:txBody>
          <a:bodyPr/>
          <a:lstStyle>
            <a:lvl1pPr>
              <a:defRPr b="0" i="0"/>
            </a:lvl1pPr>
          </a:lstStyle>
          <a:p>
            <a:endParaRPr kumimoji="1" lang="zh-CN" altLang="en-US" dirty="0"/>
          </a:p>
        </p:txBody>
      </p:sp>
      <p:sp>
        <p:nvSpPr>
          <p:cNvPr id="6" name="灯片编号占位符 5"/>
          <p:cNvSpPr>
            <a:spLocks noGrp="1"/>
          </p:cNvSpPr>
          <p:nvPr>
            <p:ph type="sldNum" sz="quarter" idx="12"/>
          </p:nvPr>
        </p:nvSpPr>
        <p:spPr/>
        <p:txBody>
          <a:bodyPr/>
          <a:lstStyle>
            <a:lvl1pPr>
              <a:defRPr b="0" i="0"/>
            </a:lvl1pPr>
          </a:lstStyle>
          <a:p>
            <a:fld id="{76AFBFFF-4DB9-4D40-9D08-8646D0DA41EC}" type="slidenum">
              <a:rPr kumimoji="1" lang="zh-CN" altLang="en-US" smtClean="0"/>
              <a:t>‹#›</a:t>
            </a:fld>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b="0" i="0"/>
            </a:lvl1pPr>
          </a:lstStyle>
          <a:p>
            <a:fld id="{07DCB4EE-2935-D548-BB1C-287FC0414618}" type="datetimeFigureOut">
              <a:rPr kumimoji="1" lang="zh-CN" altLang="en-US" smtClean="0"/>
              <a:t>2024/5/26</a:t>
            </a:fld>
            <a:endParaRPr kumimoji="1" lang="zh-CN" altLang="en-US" dirty="0"/>
          </a:p>
        </p:txBody>
      </p:sp>
      <p:sp>
        <p:nvSpPr>
          <p:cNvPr id="3" name="页脚占位符 2"/>
          <p:cNvSpPr>
            <a:spLocks noGrp="1"/>
          </p:cNvSpPr>
          <p:nvPr>
            <p:ph type="ftr" sz="quarter" idx="11"/>
          </p:nvPr>
        </p:nvSpPr>
        <p:spPr/>
        <p:txBody>
          <a:bodyPr/>
          <a:lstStyle>
            <a:lvl1pPr>
              <a:defRPr b="0" i="0"/>
            </a:lvl1pPr>
          </a:lstStyle>
          <a:p>
            <a:endParaRPr kumimoji="1" lang="zh-CN" altLang="en-US" dirty="0"/>
          </a:p>
        </p:txBody>
      </p:sp>
      <p:sp>
        <p:nvSpPr>
          <p:cNvPr id="4" name="灯片编号占位符 3"/>
          <p:cNvSpPr>
            <a:spLocks noGrp="1"/>
          </p:cNvSpPr>
          <p:nvPr>
            <p:ph type="sldNum" sz="quarter" idx="12"/>
          </p:nvPr>
        </p:nvSpPr>
        <p:spPr/>
        <p:txBody>
          <a:bodyPr/>
          <a:lstStyle>
            <a:lvl1pPr>
              <a:defRPr b="0" i="0"/>
            </a:lvl1pPr>
          </a:lstStyle>
          <a:p>
            <a:fld id="{76AFBFFF-4DB9-4D40-9D08-8646D0DA41EC}" type="slidenum">
              <a:rPr kumimoji="1" lang="zh-CN" altLang="en-US" smtClean="0"/>
              <a:t>‹#›</a:t>
            </a:fld>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en-US" altLang="zh-CN" dirty="0"/>
              <a:t>Av</a:t>
            </a:r>
            <a:endParaRPr kumimoji="1" lang="zh-CN" altLang="en-US" dirty="0"/>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dirty="0"/>
              <a:t>单击此处编辑母版文本样式</a:t>
            </a:r>
          </a:p>
          <a:p>
            <a:pPr lvl="1"/>
            <a:r>
              <a:rPr kumimoji="1" lang="zh-CN" altLang="en-US" dirty="0"/>
              <a:t>二级</a:t>
            </a:r>
          </a:p>
          <a:p>
            <a:pPr lvl="2"/>
            <a:r>
              <a:rPr kumimoji="1" lang="zh-CN" altLang="en-US" dirty="0"/>
              <a:t>三级</a:t>
            </a:r>
          </a:p>
          <a:p>
            <a:pPr lvl="3"/>
            <a:r>
              <a:rPr kumimoji="1" lang="zh-CN" altLang="en-US" dirty="0"/>
              <a:t>四级</a:t>
            </a:r>
          </a:p>
          <a:p>
            <a:pPr lvl="4"/>
            <a:r>
              <a:rPr kumimoji="1" lang="zh-CN" altLang="en-US" dirty="0"/>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b="0" i="0">
                <a:solidFill>
                  <a:schemeClr val="tx1">
                    <a:tint val="75000"/>
                  </a:schemeClr>
                </a:solidFill>
                <a:latin typeface="Avenir Book" panose="02000503020000020003" pitchFamily="2" charset="0"/>
              </a:defRPr>
            </a:lvl1pPr>
          </a:lstStyle>
          <a:p>
            <a:fld id="{07DCB4EE-2935-D548-BB1C-287FC0414618}" type="datetimeFigureOut">
              <a:rPr kumimoji="1" lang="zh-CN" altLang="en-US" smtClean="0"/>
              <a:t>2024/5/26</a:t>
            </a:fld>
            <a:endParaRPr kumimoji="1" lang="zh-CN" altLang="en-US" dirty="0"/>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b="0" i="0">
                <a:solidFill>
                  <a:schemeClr val="tx1">
                    <a:tint val="75000"/>
                  </a:schemeClr>
                </a:solidFill>
                <a:latin typeface="Avenir Book" panose="02000503020000020003" pitchFamily="2" charset="0"/>
              </a:defRPr>
            </a:lvl1pPr>
          </a:lstStyle>
          <a:p>
            <a:endParaRPr kumimoji="1" lang="zh-CN" altLang="en-US" dirty="0"/>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b="0" i="0">
                <a:solidFill>
                  <a:schemeClr val="tx1">
                    <a:tint val="75000"/>
                  </a:schemeClr>
                </a:solidFill>
                <a:latin typeface="Avenir Book" panose="02000503020000020003" pitchFamily="2" charset="0"/>
              </a:defRPr>
            </a:lvl1pPr>
          </a:lstStyle>
          <a:p>
            <a:fld id="{76AFBFFF-4DB9-4D40-9D08-8646D0DA41EC}" type="slidenum">
              <a:rPr kumimoji="1" lang="zh-CN" altLang="en-US" smtClean="0"/>
              <a:t>‹#›</a:t>
            </a:fld>
            <a:endParaRPr kumimoji="1"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b="0" kern="1200">
          <a:solidFill>
            <a:schemeClr val="tx1"/>
          </a:solidFill>
          <a:latin typeface="Avenir Book" panose="02000503020000020003" pitchFamily="2"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Avenir Book" panose="02000503020000020003" pitchFamily="2"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Avenir Book" panose="02000503020000020003" pitchFamily="2"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Avenir Book" panose="02000503020000020003" pitchFamily="2"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Avenir Book" panose="02000503020000020003" pitchFamily="2"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tif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2" Type="http://schemas.openxmlformats.org/officeDocument/2006/relationships/image" Target="../media/image24.tif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scipy.org/"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0.GIF"/></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scikit-learn.org/stable/index.html" TargetMode="External"/><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hyperlink" Target="https://scikit-learn.org/stable/modules/clustering.html#k-means" TargetMode="External"/><Relationship Id="rId5" Type="http://schemas.openxmlformats.org/officeDocument/2006/relationships/hyperlink" Target="https://scikit-learn.org/stable/modules/clustering.html#clustering" TargetMode="External"/><Relationship Id="rId4" Type="http://schemas.openxmlformats.org/officeDocument/2006/relationships/image" Target="../media/image6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hyperlink" Target="https://scikit-learn.org/stable/modules/generated/sklearn.decomposition.PCA.html" TargetMode="Externa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tif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normAutofit/>
          </a:bodyPr>
          <a:lstStyle/>
          <a:p>
            <a:r>
              <a:rPr lang="en-US" altLang="zh-CN" dirty="0"/>
              <a:t>CS112: Introduction to Python programming</a:t>
            </a:r>
            <a:endParaRPr kumimoji="1" lang="zh-CN" altLang="en-US" sz="4000" dirty="0"/>
          </a:p>
        </p:txBody>
      </p:sp>
      <p:sp>
        <p:nvSpPr>
          <p:cNvPr id="3" name="副标题 2"/>
          <p:cNvSpPr>
            <a:spLocks noGrp="1"/>
          </p:cNvSpPr>
          <p:nvPr>
            <p:ph type="subTitle" idx="1"/>
          </p:nvPr>
        </p:nvSpPr>
        <p:spPr>
          <a:xfrm>
            <a:off x="1524000" y="3429000"/>
            <a:ext cx="9144000" cy="1655762"/>
          </a:xfrm>
        </p:spPr>
        <p:txBody>
          <a:bodyPr>
            <a:normAutofit/>
          </a:bodyPr>
          <a:lstStyle/>
          <a:p>
            <a:r>
              <a:rPr kumimoji="1" lang="en-US" altLang="zh-CN" dirty="0"/>
              <a:t>Week 15: </a:t>
            </a:r>
            <a:r>
              <a:rPr lang="en-US" altLang="zh-CN" dirty="0"/>
              <a:t>Basic statistics and clustering in Python</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3719480" cy="400110"/>
          </a:xfrm>
          <a:prstGeom prst="rect">
            <a:avLst/>
          </a:prstGeom>
          <a:noFill/>
        </p:spPr>
        <p:txBody>
          <a:bodyPr wrap="none" rtlCol="0">
            <a:spAutoFit/>
          </a:bodyPr>
          <a:lstStyle/>
          <a:p>
            <a:r>
              <a:rPr kumimoji="1" lang="en-US" altLang="zh-CN" sz="2000" dirty="0">
                <a:latin typeface="Avenir Book" panose="02000503020000020003" pitchFamily="2" charset="0"/>
              </a:rPr>
              <a:t>Measures of Dispersion: </a:t>
            </a:r>
            <a:r>
              <a:rPr kumimoji="1" lang="en-US" altLang="zh-CN" sz="2000" b="1" dirty="0">
                <a:latin typeface="Avenir Book" panose="02000503020000020003" pitchFamily="2" charset="0"/>
              </a:rPr>
              <a:t>Range</a:t>
            </a:r>
            <a:endParaRPr kumimoji="1" lang="zh-CN" altLang="en-US" sz="2000" b="1" dirty="0">
              <a:latin typeface="Avenir Book" panose="02000503020000020003" pitchFamily="2" charset="0"/>
            </a:endParaRPr>
          </a:p>
        </p:txBody>
      </p:sp>
      <p:sp>
        <p:nvSpPr>
          <p:cNvPr id="4" name="矩形 3"/>
          <p:cNvSpPr/>
          <p:nvPr/>
        </p:nvSpPr>
        <p:spPr>
          <a:xfrm>
            <a:off x="569626" y="2491979"/>
            <a:ext cx="5700546" cy="707886"/>
          </a:xfrm>
          <a:prstGeom prst="rect">
            <a:avLst/>
          </a:prstGeom>
        </p:spPr>
        <p:txBody>
          <a:bodyPr wrap="square">
            <a:spAutoFit/>
          </a:bodyPr>
          <a:lstStyle/>
          <a:p>
            <a:r>
              <a:rPr lang="en-US" altLang="zh-CN" sz="2000" dirty="0">
                <a:latin typeface="Avenir Book" panose="02000503020000020003" pitchFamily="2" charset="0"/>
              </a:rPr>
              <a:t>Difference between the maximum and minimum values </a:t>
            </a:r>
            <a:endParaRPr lang="zh-CN" altLang="en-US" sz="2000" dirty="0">
              <a:latin typeface="Avenir Book" panose="02000503020000020003" pitchFamily="2" charset="0"/>
            </a:endParaRPr>
          </a:p>
        </p:txBody>
      </p:sp>
      <p:pic>
        <p:nvPicPr>
          <p:cNvPr id="6" name="图片 5"/>
          <p:cNvPicPr>
            <a:picLocks noChangeAspect="1"/>
          </p:cNvPicPr>
          <p:nvPr/>
        </p:nvPicPr>
        <p:blipFill>
          <a:blip r:embed="rId2"/>
          <a:stretch>
            <a:fillRect/>
          </a:stretch>
        </p:blipFill>
        <p:spPr>
          <a:xfrm>
            <a:off x="405172" y="3658136"/>
            <a:ext cx="4617586" cy="1873363"/>
          </a:xfrm>
          <a:prstGeom prst="rect">
            <a:avLst/>
          </a:prstGeom>
        </p:spPr>
      </p:pic>
      <p:sp>
        <p:nvSpPr>
          <p:cNvPr id="10" name="矩形 9"/>
          <p:cNvSpPr/>
          <p:nvPr/>
        </p:nvSpPr>
        <p:spPr>
          <a:xfrm>
            <a:off x="5345779" y="4086985"/>
            <a:ext cx="5700546" cy="1015663"/>
          </a:xfrm>
          <a:prstGeom prst="rect">
            <a:avLst/>
          </a:prstGeom>
        </p:spPr>
        <p:txBody>
          <a:bodyPr wrap="square">
            <a:spAutoFit/>
          </a:bodyPr>
          <a:lstStyle/>
          <a:p>
            <a:r>
              <a:rPr lang="en-US" altLang="zh-CN" sz="2000" dirty="0">
                <a:latin typeface="Avenir Book" panose="02000503020000020003" pitchFamily="2" charset="0"/>
              </a:rPr>
              <a:t>The range is very sensitive to extreme values as it is the difference between the maximum and minimum values</a:t>
            </a:r>
            <a:endParaRPr lang="zh-CN" altLang="en-US" sz="2000" dirty="0">
              <a:latin typeface="Avenir Book" panose="02000503020000020003" pitchFamily="2"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3719480" cy="400110"/>
          </a:xfrm>
          <a:prstGeom prst="rect">
            <a:avLst/>
          </a:prstGeom>
          <a:noFill/>
        </p:spPr>
        <p:txBody>
          <a:bodyPr wrap="none" rtlCol="0">
            <a:spAutoFit/>
          </a:bodyPr>
          <a:lstStyle/>
          <a:p>
            <a:r>
              <a:rPr kumimoji="1" lang="en-US" altLang="zh-CN" sz="2000" dirty="0">
                <a:latin typeface="Avenir Book" panose="02000503020000020003" pitchFamily="2" charset="0"/>
              </a:rPr>
              <a:t>Measures of Dispersion: </a:t>
            </a:r>
            <a:r>
              <a:rPr kumimoji="1" lang="en-US" altLang="zh-CN" sz="2000" b="1" dirty="0">
                <a:latin typeface="Avenir Book" panose="02000503020000020003" pitchFamily="2" charset="0"/>
              </a:rPr>
              <a:t>Range</a:t>
            </a:r>
            <a:endParaRPr kumimoji="1" lang="zh-CN" altLang="en-US" sz="2000" b="1" dirty="0">
              <a:latin typeface="Avenir Book" panose="02000503020000020003" pitchFamily="2" charset="0"/>
            </a:endParaRPr>
          </a:p>
        </p:txBody>
      </p:sp>
      <p:sp>
        <p:nvSpPr>
          <p:cNvPr id="4" name="矩形 3"/>
          <p:cNvSpPr/>
          <p:nvPr/>
        </p:nvSpPr>
        <p:spPr>
          <a:xfrm>
            <a:off x="569626" y="2491979"/>
            <a:ext cx="5700546" cy="707886"/>
          </a:xfrm>
          <a:prstGeom prst="rect">
            <a:avLst/>
          </a:prstGeom>
        </p:spPr>
        <p:txBody>
          <a:bodyPr wrap="square">
            <a:spAutoFit/>
          </a:bodyPr>
          <a:lstStyle/>
          <a:p>
            <a:r>
              <a:rPr lang="en-US" altLang="zh-CN" sz="2000" dirty="0">
                <a:latin typeface="Avenir Book" panose="02000503020000020003" pitchFamily="2" charset="0"/>
              </a:rPr>
              <a:t>Difference between the maximum and minimum values </a:t>
            </a:r>
            <a:endParaRPr lang="zh-CN" altLang="en-US" sz="2000" dirty="0">
              <a:latin typeface="Avenir Book" panose="02000503020000020003" pitchFamily="2" charset="0"/>
            </a:endParaRPr>
          </a:p>
        </p:txBody>
      </p:sp>
      <p:sp>
        <p:nvSpPr>
          <p:cNvPr id="9" name="文本框 8"/>
          <p:cNvSpPr txBox="1"/>
          <p:nvPr/>
        </p:nvSpPr>
        <p:spPr>
          <a:xfrm>
            <a:off x="569625" y="3816490"/>
            <a:ext cx="3805850" cy="400110"/>
          </a:xfrm>
          <a:prstGeom prst="rect">
            <a:avLst/>
          </a:prstGeom>
          <a:noFill/>
        </p:spPr>
        <p:txBody>
          <a:bodyPr wrap="none" rtlCol="0">
            <a:spAutoFit/>
          </a:bodyPr>
          <a:lstStyle/>
          <a:p>
            <a:r>
              <a:rPr kumimoji="1" lang="en-US" altLang="zh-CN" sz="2000" dirty="0" err="1">
                <a:latin typeface="Avenir Book" panose="02000503020000020003" pitchFamily="2" charset="0"/>
              </a:rPr>
              <a:t>pandas.DataFrame</a:t>
            </a:r>
            <a:r>
              <a:rPr kumimoji="1" lang="en-US" altLang="zh-CN" sz="2000" b="1" dirty="0" err="1">
                <a:solidFill>
                  <a:schemeClr val="accent2">
                    <a:lumMod val="75000"/>
                  </a:schemeClr>
                </a:solidFill>
                <a:latin typeface="Avenir Book" panose="02000503020000020003" pitchFamily="2" charset="0"/>
              </a:rPr>
              <a:t>.max</a:t>
            </a:r>
            <a:r>
              <a:rPr kumimoji="1" lang="en-US" altLang="zh-CN" sz="2000" b="1" dirty="0">
                <a:solidFill>
                  <a:schemeClr val="accent2">
                    <a:lumMod val="75000"/>
                  </a:schemeClr>
                </a:solidFill>
                <a:latin typeface="Avenir Book" panose="02000503020000020003" pitchFamily="2" charset="0"/>
              </a:rPr>
              <a:t>() , min()</a:t>
            </a:r>
            <a:endParaRPr kumimoji="1" lang="zh-CN" altLang="en-US" sz="2000" b="1" dirty="0">
              <a:solidFill>
                <a:schemeClr val="accent2">
                  <a:lumMod val="75000"/>
                </a:schemeClr>
              </a:solidFill>
              <a:latin typeface="Avenir Book" panose="02000503020000020003" pitchFamily="2" charset="0"/>
            </a:endParaRPr>
          </a:p>
        </p:txBody>
      </p:sp>
      <p:sp>
        <p:nvSpPr>
          <p:cNvPr id="11" name="文本框 10"/>
          <p:cNvSpPr txBox="1"/>
          <p:nvPr/>
        </p:nvSpPr>
        <p:spPr>
          <a:xfrm>
            <a:off x="7882640" y="3816490"/>
            <a:ext cx="1994457" cy="400110"/>
          </a:xfrm>
          <a:prstGeom prst="rect">
            <a:avLst/>
          </a:prstGeom>
          <a:noFill/>
        </p:spPr>
        <p:txBody>
          <a:bodyPr wrap="square" rtlCol="0">
            <a:spAutoFit/>
          </a:bodyPr>
          <a:lstStyle/>
          <a:p>
            <a:r>
              <a:rPr kumimoji="1" lang="en-US" altLang="zh-CN" sz="2000" dirty="0" err="1">
                <a:latin typeface="Avenir Book" panose="02000503020000020003" pitchFamily="2" charset="0"/>
              </a:rPr>
              <a:t>numpy.</a:t>
            </a:r>
            <a:r>
              <a:rPr kumimoji="1" lang="en-US" altLang="zh-CN" sz="2000" b="1" dirty="0" err="1">
                <a:solidFill>
                  <a:schemeClr val="accent2">
                    <a:lumMod val="75000"/>
                  </a:schemeClr>
                </a:solidFill>
                <a:latin typeface="Avenir Book" panose="02000503020000020003" pitchFamily="2" charset="0"/>
              </a:rPr>
              <a:t>ptp</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pic>
        <p:nvPicPr>
          <p:cNvPr id="5" name="图片 4"/>
          <p:cNvPicPr>
            <a:picLocks noChangeAspect="1"/>
          </p:cNvPicPr>
          <p:nvPr/>
        </p:nvPicPr>
        <p:blipFill>
          <a:blip r:embed="rId2"/>
          <a:stretch>
            <a:fillRect/>
          </a:stretch>
        </p:blipFill>
        <p:spPr>
          <a:xfrm>
            <a:off x="194310" y="4474368"/>
            <a:ext cx="7353300" cy="1079500"/>
          </a:xfrm>
          <a:prstGeom prst="rect">
            <a:avLst/>
          </a:prstGeom>
        </p:spPr>
      </p:pic>
      <p:pic>
        <p:nvPicPr>
          <p:cNvPr id="7" name="图片 6"/>
          <p:cNvPicPr>
            <a:picLocks noChangeAspect="1"/>
          </p:cNvPicPr>
          <p:nvPr/>
        </p:nvPicPr>
        <p:blipFill>
          <a:blip r:embed="rId3"/>
          <a:stretch>
            <a:fillRect/>
          </a:stretch>
        </p:blipFill>
        <p:spPr>
          <a:xfrm>
            <a:off x="7882640" y="4376590"/>
            <a:ext cx="3771900" cy="1143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6919266" cy="400110"/>
          </a:xfrm>
          <a:prstGeom prst="rect">
            <a:avLst/>
          </a:prstGeom>
          <a:noFill/>
        </p:spPr>
        <p:txBody>
          <a:bodyPr wrap="none" rtlCol="0">
            <a:spAutoFit/>
          </a:bodyPr>
          <a:lstStyle/>
          <a:p>
            <a:r>
              <a:rPr kumimoji="1" lang="en-US" altLang="zh-CN" sz="2000" dirty="0">
                <a:latin typeface="Avenir Book" panose="02000503020000020003" pitchFamily="2" charset="0"/>
              </a:rPr>
              <a:t>Measures of Dispersion: </a:t>
            </a:r>
            <a:r>
              <a:rPr kumimoji="1" lang="en-US" altLang="zh-CN" sz="2000" b="1" dirty="0">
                <a:latin typeface="Avenir Book" panose="02000503020000020003" pitchFamily="2" charset="0"/>
              </a:rPr>
              <a:t>Interquartile Range(IQR</a:t>
            </a:r>
            <a:r>
              <a:rPr kumimoji="1" lang="zh-CN" altLang="en-US" sz="2000" b="1" dirty="0">
                <a:latin typeface="Avenir Book" panose="02000503020000020003" pitchFamily="2" charset="0"/>
              </a:rPr>
              <a:t>  </a:t>
            </a:r>
            <a:r>
              <a:rPr kumimoji="1" lang="en-US" altLang="zh-CN" sz="2000" b="1" dirty="0">
                <a:latin typeface="Avenir Book" panose="02000503020000020003" pitchFamily="2" charset="0"/>
              </a:rPr>
              <a:t>)</a:t>
            </a:r>
            <a:r>
              <a:rPr kumimoji="1" lang="zh-CN" altLang="en-US" sz="2000" b="1" dirty="0">
                <a:latin typeface="Avenir Book" panose="02000503020000020003" pitchFamily="2" charset="0"/>
              </a:rPr>
              <a:t>四分位距</a:t>
            </a:r>
          </a:p>
        </p:txBody>
      </p:sp>
      <p:sp>
        <p:nvSpPr>
          <p:cNvPr id="4" name="矩形 3"/>
          <p:cNvSpPr/>
          <p:nvPr/>
        </p:nvSpPr>
        <p:spPr>
          <a:xfrm>
            <a:off x="569626" y="2491979"/>
            <a:ext cx="5700546" cy="707886"/>
          </a:xfrm>
          <a:prstGeom prst="rect">
            <a:avLst/>
          </a:prstGeom>
        </p:spPr>
        <p:txBody>
          <a:bodyPr wrap="square">
            <a:spAutoFit/>
          </a:bodyPr>
          <a:lstStyle/>
          <a:p>
            <a:r>
              <a:rPr lang="en-US" altLang="zh-CN" sz="2000" dirty="0">
                <a:latin typeface="Avenir Book" panose="02000503020000020003" pitchFamily="2" charset="0"/>
              </a:rPr>
              <a:t>The difference between the third quartile and the first quartile.</a:t>
            </a:r>
            <a:endParaRPr lang="zh-CN" altLang="en-US" sz="2000" dirty="0">
              <a:latin typeface="Avenir Book" panose="02000503020000020003" pitchFamily="2" charset="0"/>
            </a:endParaRPr>
          </a:p>
        </p:txBody>
      </p:sp>
      <p:sp>
        <p:nvSpPr>
          <p:cNvPr id="9" name="文本框 8"/>
          <p:cNvSpPr txBox="1"/>
          <p:nvPr/>
        </p:nvSpPr>
        <p:spPr>
          <a:xfrm>
            <a:off x="569625" y="3471719"/>
            <a:ext cx="2148793" cy="400110"/>
          </a:xfrm>
          <a:prstGeom prst="rect">
            <a:avLst/>
          </a:prstGeom>
          <a:noFill/>
        </p:spPr>
        <p:txBody>
          <a:bodyPr wrap="none" rtlCol="0">
            <a:spAutoFit/>
          </a:bodyPr>
          <a:lstStyle/>
          <a:p>
            <a:r>
              <a:rPr kumimoji="1" lang="en-US" altLang="zh-CN" sz="2000" dirty="0" err="1">
                <a:latin typeface="Avenir Book" panose="02000503020000020003" pitchFamily="2" charset="0"/>
              </a:rPr>
              <a:t>numpy.</a:t>
            </a:r>
            <a:r>
              <a:rPr kumimoji="1" lang="en-US" altLang="zh-CN" sz="2000" b="1" dirty="0" err="1">
                <a:solidFill>
                  <a:schemeClr val="accent2">
                    <a:lumMod val="75000"/>
                  </a:schemeClr>
                </a:solidFill>
                <a:latin typeface="Avenir Book" panose="02000503020000020003" pitchFamily="2" charset="0"/>
              </a:rPr>
              <a:t>quantile</a:t>
            </a:r>
            <a:r>
              <a:rPr kumimoji="1" lang="en-US" altLang="zh-CN" sz="2000" dirty="0">
                <a:latin typeface="Avenir Book" panose="02000503020000020003" pitchFamily="2" charset="0"/>
              </a:rPr>
              <a:t> ()</a:t>
            </a:r>
            <a:endParaRPr kumimoji="1" lang="zh-CN" altLang="en-US" sz="2000" b="1" dirty="0">
              <a:solidFill>
                <a:schemeClr val="accent2">
                  <a:lumMod val="75000"/>
                </a:schemeClr>
              </a:solidFill>
              <a:latin typeface="Avenir Book" panose="02000503020000020003" pitchFamily="2" charset="0"/>
            </a:endParaRPr>
          </a:p>
        </p:txBody>
      </p:sp>
      <p:sp>
        <p:nvSpPr>
          <p:cNvPr id="6" name="矩形 5"/>
          <p:cNvSpPr/>
          <p:nvPr/>
        </p:nvSpPr>
        <p:spPr>
          <a:xfrm>
            <a:off x="6640117" y="2470360"/>
            <a:ext cx="5367399" cy="707886"/>
          </a:xfrm>
          <a:prstGeom prst="rect">
            <a:avLst/>
          </a:prstGeom>
        </p:spPr>
        <p:txBody>
          <a:bodyPr wrap="square">
            <a:spAutoFit/>
          </a:bodyPr>
          <a:lstStyle/>
          <a:p>
            <a:r>
              <a:rPr lang="en-US" altLang="zh-CN" sz="2000" dirty="0">
                <a:latin typeface="Avenir Book" panose="02000503020000020003" pitchFamily="2" charset="0"/>
              </a:rPr>
              <a:t>The interquartile range is a better option than range because it is not affected by outliers.</a:t>
            </a:r>
            <a:endParaRPr lang="zh-CN" altLang="en-US" sz="2000" dirty="0">
              <a:latin typeface="Avenir Book" panose="02000503020000020003" pitchFamily="2" charset="0"/>
            </a:endParaRPr>
          </a:p>
        </p:txBody>
      </p:sp>
      <p:pic>
        <p:nvPicPr>
          <p:cNvPr id="8" name="图片 7"/>
          <p:cNvPicPr>
            <a:picLocks noChangeAspect="1"/>
          </p:cNvPicPr>
          <p:nvPr/>
        </p:nvPicPr>
        <p:blipFill>
          <a:blip r:embed="rId2"/>
          <a:stretch>
            <a:fillRect/>
          </a:stretch>
        </p:blipFill>
        <p:spPr>
          <a:xfrm>
            <a:off x="393700" y="3868281"/>
            <a:ext cx="11404600" cy="1054100"/>
          </a:xfrm>
          <a:prstGeom prst="rect">
            <a:avLst/>
          </a:prstGeom>
        </p:spPr>
      </p:pic>
      <p:sp>
        <p:nvSpPr>
          <p:cNvPr id="12" name="文本框 11"/>
          <p:cNvSpPr txBox="1"/>
          <p:nvPr/>
        </p:nvSpPr>
        <p:spPr>
          <a:xfrm>
            <a:off x="569625" y="5118888"/>
            <a:ext cx="1837811" cy="400110"/>
          </a:xfrm>
          <a:prstGeom prst="rect">
            <a:avLst/>
          </a:prstGeom>
          <a:noFill/>
        </p:spPr>
        <p:txBody>
          <a:bodyPr wrap="none" rtlCol="0">
            <a:spAutoFit/>
          </a:bodyPr>
          <a:lstStyle/>
          <a:p>
            <a:r>
              <a:rPr kumimoji="1" lang="en-US" altLang="zh-CN" sz="2000" dirty="0" err="1">
                <a:latin typeface="Avenir Book" panose="02000503020000020003" pitchFamily="2" charset="0"/>
              </a:rPr>
              <a:t>scipy.stats</a:t>
            </a:r>
            <a:r>
              <a:rPr kumimoji="1" lang="en-US" altLang="zh-CN" sz="2000" b="1" dirty="0" err="1">
                <a:solidFill>
                  <a:schemeClr val="accent2">
                    <a:lumMod val="75000"/>
                  </a:schemeClr>
                </a:solidFill>
                <a:latin typeface="Avenir Book" panose="02000503020000020003" pitchFamily="2" charset="0"/>
              </a:rPr>
              <a:t>.iqr</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pic>
        <p:nvPicPr>
          <p:cNvPr id="10" name="图片 9"/>
          <p:cNvPicPr>
            <a:picLocks noChangeAspect="1"/>
          </p:cNvPicPr>
          <p:nvPr/>
        </p:nvPicPr>
        <p:blipFill>
          <a:blip r:embed="rId3"/>
          <a:stretch>
            <a:fillRect/>
          </a:stretch>
        </p:blipFill>
        <p:spPr>
          <a:xfrm>
            <a:off x="393700" y="5541180"/>
            <a:ext cx="4432300" cy="1066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5997539" cy="400110"/>
          </a:xfrm>
          <a:prstGeom prst="rect">
            <a:avLst/>
          </a:prstGeom>
          <a:noFill/>
        </p:spPr>
        <p:txBody>
          <a:bodyPr wrap="none" rtlCol="0">
            <a:spAutoFit/>
          </a:bodyPr>
          <a:lstStyle/>
          <a:p>
            <a:r>
              <a:rPr kumimoji="1" lang="en-US" altLang="zh-CN" sz="2000" dirty="0">
                <a:latin typeface="Avenir Book" panose="02000503020000020003" pitchFamily="2" charset="0"/>
              </a:rPr>
              <a:t>Measures of Dispersion: </a:t>
            </a:r>
            <a:r>
              <a:rPr kumimoji="1" lang="en-US" altLang="zh-CN" sz="2000" b="1" dirty="0">
                <a:latin typeface="Avenir Book" panose="02000503020000020003" pitchFamily="2" charset="0"/>
              </a:rPr>
              <a:t>Standard deviation</a:t>
            </a:r>
            <a:r>
              <a:rPr kumimoji="1" lang="zh-CN" altLang="en-US" sz="2000" b="1" dirty="0">
                <a:latin typeface="Avenir Book" panose="02000503020000020003" pitchFamily="2" charset="0"/>
              </a:rPr>
              <a:t> 标准差</a:t>
            </a:r>
          </a:p>
        </p:txBody>
      </p:sp>
      <p:sp>
        <p:nvSpPr>
          <p:cNvPr id="4" name="矩形 3"/>
          <p:cNvSpPr/>
          <p:nvPr/>
        </p:nvSpPr>
        <p:spPr>
          <a:xfrm>
            <a:off x="569626" y="2491979"/>
            <a:ext cx="5700546" cy="707886"/>
          </a:xfrm>
          <a:prstGeom prst="rect">
            <a:avLst/>
          </a:prstGeom>
        </p:spPr>
        <p:txBody>
          <a:bodyPr wrap="square">
            <a:spAutoFit/>
          </a:bodyPr>
          <a:lstStyle/>
          <a:p>
            <a:r>
              <a:rPr lang="en-US" altLang="zh-CN" sz="2000" dirty="0">
                <a:latin typeface="Avenir Book" panose="02000503020000020003" pitchFamily="2" charset="0"/>
              </a:rPr>
              <a:t>The standard deviation summarizes how much your data differs from the mean</a:t>
            </a:r>
            <a:endParaRPr lang="zh-CN" altLang="en-US" sz="2000" dirty="0">
              <a:latin typeface="Avenir Book" panose="02000503020000020003" pitchFamily="2" charset="0"/>
            </a:endParaRPr>
          </a:p>
        </p:txBody>
      </p:sp>
      <p:pic>
        <p:nvPicPr>
          <p:cNvPr id="5" name="图片 4"/>
          <p:cNvPicPr>
            <a:picLocks noChangeAspect="1"/>
          </p:cNvPicPr>
          <p:nvPr/>
        </p:nvPicPr>
        <p:blipFill>
          <a:blip r:embed="rId2"/>
          <a:stretch>
            <a:fillRect/>
          </a:stretch>
        </p:blipFill>
        <p:spPr>
          <a:xfrm>
            <a:off x="1588957" y="3658136"/>
            <a:ext cx="6096000" cy="290852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5151154" cy="400110"/>
          </a:xfrm>
          <a:prstGeom prst="rect">
            <a:avLst/>
          </a:prstGeom>
          <a:noFill/>
        </p:spPr>
        <p:txBody>
          <a:bodyPr wrap="none" rtlCol="0">
            <a:spAutoFit/>
          </a:bodyPr>
          <a:lstStyle/>
          <a:p>
            <a:r>
              <a:rPr kumimoji="1" lang="en-US" altLang="zh-CN" sz="2000" dirty="0">
                <a:latin typeface="Avenir Book" panose="02000503020000020003" pitchFamily="2" charset="0"/>
              </a:rPr>
              <a:t>Measures of Dispersion: </a:t>
            </a:r>
            <a:r>
              <a:rPr kumimoji="1" lang="en-US" altLang="zh-CN" sz="2000" b="1" dirty="0">
                <a:latin typeface="Avenir Book" panose="02000503020000020003" pitchFamily="2" charset="0"/>
              </a:rPr>
              <a:t>Standard deviation</a:t>
            </a:r>
            <a:endParaRPr kumimoji="1" lang="zh-CN" altLang="en-US" sz="2000" b="1" dirty="0">
              <a:latin typeface="Avenir Book" panose="02000503020000020003" pitchFamily="2" charset="0"/>
            </a:endParaRPr>
          </a:p>
        </p:txBody>
      </p:sp>
      <p:sp>
        <p:nvSpPr>
          <p:cNvPr id="6" name="文本框 5"/>
          <p:cNvSpPr txBox="1"/>
          <p:nvPr/>
        </p:nvSpPr>
        <p:spPr>
          <a:xfrm>
            <a:off x="569625" y="2797159"/>
            <a:ext cx="2908168" cy="400110"/>
          </a:xfrm>
          <a:prstGeom prst="rect">
            <a:avLst/>
          </a:prstGeom>
          <a:noFill/>
        </p:spPr>
        <p:txBody>
          <a:bodyPr wrap="none" rtlCol="0">
            <a:spAutoFit/>
          </a:bodyPr>
          <a:lstStyle/>
          <a:p>
            <a:r>
              <a:rPr kumimoji="1" lang="en-US" altLang="zh-CN" sz="2000" dirty="0" err="1">
                <a:latin typeface="Avenir Book" panose="02000503020000020003" pitchFamily="2" charset="0"/>
              </a:rPr>
              <a:t>pandas.DataFrame</a:t>
            </a:r>
            <a:r>
              <a:rPr kumimoji="1" lang="en-US" altLang="zh-CN" sz="2000" b="1" dirty="0" err="1">
                <a:solidFill>
                  <a:schemeClr val="accent2">
                    <a:lumMod val="75000"/>
                  </a:schemeClr>
                </a:solidFill>
                <a:latin typeface="Avenir Book" panose="02000503020000020003" pitchFamily="2" charset="0"/>
              </a:rPr>
              <a:t>.std</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pic>
        <p:nvPicPr>
          <p:cNvPr id="7" name="图片 6"/>
          <p:cNvPicPr>
            <a:picLocks noChangeAspect="1"/>
          </p:cNvPicPr>
          <p:nvPr/>
        </p:nvPicPr>
        <p:blipFill>
          <a:blip r:embed="rId2"/>
          <a:stretch>
            <a:fillRect/>
          </a:stretch>
        </p:blipFill>
        <p:spPr>
          <a:xfrm>
            <a:off x="569625" y="3429000"/>
            <a:ext cx="3746500" cy="1028700"/>
          </a:xfrm>
          <a:prstGeom prst="rect">
            <a:avLst/>
          </a:prstGeom>
        </p:spPr>
      </p:pic>
      <p:pic>
        <p:nvPicPr>
          <p:cNvPr id="8" name="图片 7"/>
          <p:cNvPicPr>
            <a:picLocks noChangeAspect="1"/>
          </p:cNvPicPr>
          <p:nvPr/>
        </p:nvPicPr>
        <p:blipFill>
          <a:blip r:embed="rId3"/>
          <a:stretch>
            <a:fillRect/>
          </a:stretch>
        </p:blipFill>
        <p:spPr>
          <a:xfrm>
            <a:off x="5634914" y="3363002"/>
            <a:ext cx="3911600" cy="1016000"/>
          </a:xfrm>
          <a:prstGeom prst="rect">
            <a:avLst/>
          </a:prstGeom>
        </p:spPr>
      </p:pic>
      <p:sp>
        <p:nvSpPr>
          <p:cNvPr id="9" name="文本框 8"/>
          <p:cNvSpPr txBox="1"/>
          <p:nvPr/>
        </p:nvSpPr>
        <p:spPr>
          <a:xfrm>
            <a:off x="5596257" y="2854760"/>
            <a:ext cx="1994457" cy="400110"/>
          </a:xfrm>
          <a:prstGeom prst="rect">
            <a:avLst/>
          </a:prstGeom>
          <a:noFill/>
        </p:spPr>
        <p:txBody>
          <a:bodyPr wrap="square" rtlCol="0">
            <a:spAutoFit/>
          </a:bodyPr>
          <a:lstStyle/>
          <a:p>
            <a:r>
              <a:rPr kumimoji="1" lang="en-US" altLang="zh-CN" sz="2000" dirty="0" err="1">
                <a:latin typeface="Avenir Book" panose="02000503020000020003" pitchFamily="2" charset="0"/>
              </a:rPr>
              <a:t>numpy.</a:t>
            </a:r>
            <a:r>
              <a:rPr kumimoji="1" lang="en-US" altLang="zh-CN" sz="2000" b="1" dirty="0" err="1">
                <a:solidFill>
                  <a:schemeClr val="accent2">
                    <a:lumMod val="75000"/>
                  </a:schemeClr>
                </a:solidFill>
                <a:latin typeface="Avenir Book" panose="02000503020000020003" pitchFamily="2" charset="0"/>
              </a:rPr>
              <a:t>std</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pic>
        <p:nvPicPr>
          <p:cNvPr id="10" name="图片 9"/>
          <p:cNvPicPr>
            <a:picLocks noChangeAspect="1"/>
          </p:cNvPicPr>
          <p:nvPr/>
        </p:nvPicPr>
        <p:blipFill>
          <a:blip r:embed="rId4"/>
          <a:stretch>
            <a:fillRect/>
          </a:stretch>
        </p:blipFill>
        <p:spPr>
          <a:xfrm>
            <a:off x="5596257" y="4487134"/>
            <a:ext cx="4635500" cy="10668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4542141" cy="400110"/>
          </a:xfrm>
          <a:prstGeom prst="rect">
            <a:avLst/>
          </a:prstGeom>
          <a:noFill/>
        </p:spPr>
        <p:txBody>
          <a:bodyPr wrap="none" rtlCol="0">
            <a:spAutoFit/>
          </a:bodyPr>
          <a:lstStyle/>
          <a:p>
            <a:r>
              <a:rPr kumimoji="1" lang="en-US" altLang="zh-CN" sz="2000" dirty="0">
                <a:latin typeface="Avenir Book" panose="02000503020000020003" pitchFamily="2" charset="0"/>
              </a:rPr>
              <a:t>Measures of Dispersion: </a:t>
            </a:r>
            <a:r>
              <a:rPr kumimoji="1" lang="en-US" altLang="zh-CN" sz="2000" b="1" dirty="0">
                <a:latin typeface="Avenir Book" panose="02000503020000020003" pitchFamily="2" charset="0"/>
              </a:rPr>
              <a:t>Variance</a:t>
            </a:r>
            <a:r>
              <a:rPr kumimoji="1" lang="zh-CN" altLang="en-US" sz="2000" b="1" dirty="0">
                <a:latin typeface="Avenir Book" panose="02000503020000020003" pitchFamily="2" charset="0"/>
              </a:rPr>
              <a:t> 方差</a:t>
            </a:r>
          </a:p>
        </p:txBody>
      </p:sp>
      <p:sp>
        <p:nvSpPr>
          <p:cNvPr id="4" name="矩形 3"/>
          <p:cNvSpPr/>
          <p:nvPr/>
        </p:nvSpPr>
        <p:spPr>
          <a:xfrm>
            <a:off x="569626" y="2491979"/>
            <a:ext cx="5700546" cy="400110"/>
          </a:xfrm>
          <a:prstGeom prst="rect">
            <a:avLst/>
          </a:prstGeom>
        </p:spPr>
        <p:txBody>
          <a:bodyPr wrap="square">
            <a:spAutoFit/>
          </a:bodyPr>
          <a:lstStyle/>
          <a:p>
            <a:r>
              <a:rPr lang="en-US" altLang="zh-CN" sz="2000" dirty="0">
                <a:latin typeface="Avenir Book" panose="02000503020000020003" pitchFamily="2" charset="0"/>
              </a:rPr>
              <a:t>Variance is the square of the standard deviation</a:t>
            </a:r>
            <a:endParaRPr lang="zh-CN" altLang="en-US" sz="2000" dirty="0">
              <a:latin typeface="Avenir Book" panose="02000503020000020003" pitchFamily="2" charset="0"/>
            </a:endParaRPr>
          </a:p>
        </p:txBody>
      </p:sp>
      <p:pic>
        <p:nvPicPr>
          <p:cNvPr id="6" name="图片 5"/>
          <p:cNvPicPr>
            <a:picLocks noChangeAspect="1"/>
          </p:cNvPicPr>
          <p:nvPr/>
        </p:nvPicPr>
        <p:blipFill>
          <a:blip r:embed="rId2"/>
          <a:stretch>
            <a:fillRect/>
          </a:stretch>
        </p:blipFill>
        <p:spPr>
          <a:xfrm>
            <a:off x="2621821" y="3429000"/>
            <a:ext cx="5337956" cy="22876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3957045" cy="400110"/>
          </a:xfrm>
          <a:prstGeom prst="rect">
            <a:avLst/>
          </a:prstGeom>
          <a:noFill/>
        </p:spPr>
        <p:txBody>
          <a:bodyPr wrap="none" rtlCol="0">
            <a:spAutoFit/>
          </a:bodyPr>
          <a:lstStyle/>
          <a:p>
            <a:r>
              <a:rPr kumimoji="1" lang="en-US" altLang="zh-CN" sz="2000" dirty="0">
                <a:latin typeface="Avenir Book" panose="02000503020000020003" pitchFamily="2" charset="0"/>
              </a:rPr>
              <a:t>Measures of Dispersion: </a:t>
            </a:r>
            <a:r>
              <a:rPr kumimoji="1" lang="en-US" altLang="zh-CN" sz="2000" b="1" dirty="0">
                <a:latin typeface="Avenir Book" panose="02000503020000020003" pitchFamily="2" charset="0"/>
              </a:rPr>
              <a:t>Variance</a:t>
            </a:r>
            <a:endParaRPr kumimoji="1" lang="zh-CN" altLang="en-US" sz="2000" b="1" dirty="0">
              <a:latin typeface="Avenir Book" panose="02000503020000020003" pitchFamily="2" charset="0"/>
            </a:endParaRPr>
          </a:p>
        </p:txBody>
      </p:sp>
      <p:sp>
        <p:nvSpPr>
          <p:cNvPr id="4" name="矩形 3"/>
          <p:cNvSpPr/>
          <p:nvPr/>
        </p:nvSpPr>
        <p:spPr>
          <a:xfrm>
            <a:off x="569626" y="2491979"/>
            <a:ext cx="5700546" cy="400110"/>
          </a:xfrm>
          <a:prstGeom prst="rect">
            <a:avLst/>
          </a:prstGeom>
        </p:spPr>
        <p:txBody>
          <a:bodyPr wrap="square">
            <a:spAutoFit/>
          </a:bodyPr>
          <a:lstStyle/>
          <a:p>
            <a:r>
              <a:rPr lang="en-US" altLang="zh-CN" sz="2000" dirty="0">
                <a:latin typeface="Avenir Book" panose="02000503020000020003" pitchFamily="2" charset="0"/>
              </a:rPr>
              <a:t>Variance is the square of the standard deviation</a:t>
            </a:r>
            <a:endParaRPr lang="zh-CN" altLang="en-US" sz="2000" dirty="0">
              <a:latin typeface="Avenir Book" panose="02000503020000020003" pitchFamily="2" charset="0"/>
            </a:endParaRPr>
          </a:p>
        </p:txBody>
      </p:sp>
      <p:sp>
        <p:nvSpPr>
          <p:cNvPr id="7" name="文本框 6"/>
          <p:cNvSpPr txBox="1"/>
          <p:nvPr/>
        </p:nvSpPr>
        <p:spPr>
          <a:xfrm>
            <a:off x="569625" y="3185138"/>
            <a:ext cx="2898550" cy="400110"/>
          </a:xfrm>
          <a:prstGeom prst="rect">
            <a:avLst/>
          </a:prstGeom>
          <a:noFill/>
        </p:spPr>
        <p:txBody>
          <a:bodyPr wrap="none" rtlCol="0">
            <a:spAutoFit/>
          </a:bodyPr>
          <a:lstStyle/>
          <a:p>
            <a:r>
              <a:rPr kumimoji="1" lang="en-US" altLang="zh-CN" sz="2000" dirty="0" err="1">
                <a:latin typeface="Avenir Book" panose="02000503020000020003" pitchFamily="2" charset="0"/>
              </a:rPr>
              <a:t>pandas.DataFrame</a:t>
            </a:r>
            <a:r>
              <a:rPr kumimoji="1" lang="en-US" altLang="zh-CN" sz="2000" b="1" dirty="0" err="1">
                <a:solidFill>
                  <a:schemeClr val="accent2">
                    <a:lumMod val="75000"/>
                  </a:schemeClr>
                </a:solidFill>
                <a:latin typeface="Avenir Book" panose="02000503020000020003" pitchFamily="2" charset="0"/>
              </a:rPr>
              <a:t>.var</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sp>
        <p:nvSpPr>
          <p:cNvPr id="8" name="文本框 7"/>
          <p:cNvSpPr txBox="1"/>
          <p:nvPr/>
        </p:nvSpPr>
        <p:spPr>
          <a:xfrm>
            <a:off x="5611248" y="3185138"/>
            <a:ext cx="1994457" cy="400110"/>
          </a:xfrm>
          <a:prstGeom prst="rect">
            <a:avLst/>
          </a:prstGeom>
          <a:noFill/>
        </p:spPr>
        <p:txBody>
          <a:bodyPr wrap="square" rtlCol="0">
            <a:spAutoFit/>
          </a:bodyPr>
          <a:lstStyle/>
          <a:p>
            <a:r>
              <a:rPr kumimoji="1" lang="en-US" altLang="zh-CN" sz="2000" dirty="0" err="1">
                <a:latin typeface="Avenir Book" panose="02000503020000020003" pitchFamily="2" charset="0"/>
              </a:rPr>
              <a:t>numpy.</a:t>
            </a:r>
            <a:r>
              <a:rPr kumimoji="1" lang="en-US" altLang="zh-CN" sz="2000" b="1" dirty="0" err="1">
                <a:solidFill>
                  <a:schemeClr val="accent2">
                    <a:lumMod val="75000"/>
                  </a:schemeClr>
                </a:solidFill>
                <a:latin typeface="Avenir Book" panose="02000503020000020003" pitchFamily="2" charset="0"/>
              </a:rPr>
              <a:t>var</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pic>
        <p:nvPicPr>
          <p:cNvPr id="5" name="图片 4"/>
          <p:cNvPicPr>
            <a:picLocks noChangeAspect="1"/>
          </p:cNvPicPr>
          <p:nvPr/>
        </p:nvPicPr>
        <p:blipFill>
          <a:blip r:embed="rId2"/>
          <a:stretch>
            <a:fillRect/>
          </a:stretch>
        </p:blipFill>
        <p:spPr>
          <a:xfrm>
            <a:off x="569625" y="3850915"/>
            <a:ext cx="3505200" cy="1092200"/>
          </a:xfrm>
          <a:prstGeom prst="rect">
            <a:avLst/>
          </a:prstGeom>
        </p:spPr>
      </p:pic>
      <p:pic>
        <p:nvPicPr>
          <p:cNvPr id="9" name="图片 8"/>
          <p:cNvPicPr>
            <a:picLocks noChangeAspect="1"/>
          </p:cNvPicPr>
          <p:nvPr/>
        </p:nvPicPr>
        <p:blipFill>
          <a:blip r:embed="rId3"/>
          <a:stretch>
            <a:fillRect/>
          </a:stretch>
        </p:blipFill>
        <p:spPr>
          <a:xfrm>
            <a:off x="5259362" y="3884097"/>
            <a:ext cx="3771900" cy="1079500"/>
          </a:xfrm>
          <a:prstGeom prst="rect">
            <a:avLst/>
          </a:prstGeom>
        </p:spPr>
      </p:pic>
      <p:pic>
        <p:nvPicPr>
          <p:cNvPr id="10" name="图片 9"/>
          <p:cNvPicPr>
            <a:picLocks noChangeAspect="1"/>
          </p:cNvPicPr>
          <p:nvPr/>
        </p:nvPicPr>
        <p:blipFill>
          <a:blip r:embed="rId4"/>
          <a:stretch>
            <a:fillRect/>
          </a:stretch>
        </p:blipFill>
        <p:spPr>
          <a:xfrm>
            <a:off x="5259362" y="5079698"/>
            <a:ext cx="4673600" cy="104140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Inferential statistics in Python</a:t>
            </a:r>
            <a:endParaRPr kumimoji="1" lang="zh-CN" altLang="en-US" dirty="0"/>
          </a:p>
        </p:txBody>
      </p:sp>
      <p:sp>
        <p:nvSpPr>
          <p:cNvPr id="3" name="矩形 2"/>
          <p:cNvSpPr/>
          <p:nvPr/>
        </p:nvSpPr>
        <p:spPr>
          <a:xfrm>
            <a:off x="838200" y="1829187"/>
            <a:ext cx="7885670" cy="1477328"/>
          </a:xfrm>
          <a:prstGeom prst="rect">
            <a:avLst/>
          </a:prstGeom>
        </p:spPr>
        <p:txBody>
          <a:bodyPr wrap="square">
            <a:spAutoFit/>
          </a:bodyPr>
          <a:lstStyle/>
          <a:p>
            <a:r>
              <a:rPr lang="en-US" altLang="zh-CN" dirty="0">
                <a:latin typeface="Avenir Book" panose="02000503020000020003" pitchFamily="2" charset="0"/>
              </a:rPr>
              <a:t>While </a:t>
            </a:r>
            <a:r>
              <a:rPr lang="en-US" altLang="zh-CN" b="1" dirty="0">
                <a:solidFill>
                  <a:schemeClr val="accent2">
                    <a:lumMod val="75000"/>
                  </a:schemeClr>
                </a:solidFill>
                <a:latin typeface="Avenir Book" panose="02000503020000020003" pitchFamily="2" charset="0"/>
              </a:rPr>
              <a:t>descriptive statistics </a:t>
            </a:r>
            <a:r>
              <a:rPr lang="en-US" altLang="zh-CN" dirty="0">
                <a:latin typeface="Avenir Book" panose="02000503020000020003" pitchFamily="2" charset="0"/>
              </a:rPr>
              <a:t>summarize the characteristics of a data set, </a:t>
            </a:r>
            <a:r>
              <a:rPr lang="en-US" altLang="zh-CN" b="1" dirty="0">
                <a:solidFill>
                  <a:schemeClr val="accent2">
                    <a:lumMod val="75000"/>
                  </a:schemeClr>
                </a:solidFill>
                <a:latin typeface="Avenir Book" panose="02000503020000020003" pitchFamily="2" charset="0"/>
              </a:rPr>
              <a:t>inferential statistics</a:t>
            </a:r>
            <a:r>
              <a:rPr lang="en-US" altLang="zh-CN" dirty="0">
                <a:solidFill>
                  <a:schemeClr val="accent2">
                    <a:lumMod val="75000"/>
                  </a:schemeClr>
                </a:solidFill>
                <a:latin typeface="Avenir Book" panose="02000503020000020003" pitchFamily="2" charset="0"/>
              </a:rPr>
              <a:t> </a:t>
            </a:r>
            <a:r>
              <a:rPr lang="en-US" altLang="zh-CN" dirty="0">
                <a:latin typeface="Avenir Book" panose="02000503020000020003" pitchFamily="2" charset="0"/>
              </a:rPr>
              <a:t>help you come to conclusions and make predictions for the larger population based on your data.</a:t>
            </a:r>
          </a:p>
          <a:p>
            <a:br>
              <a:rPr lang="en-US" altLang="zh-CN" dirty="0"/>
            </a:br>
            <a:endParaRPr lang="zh-CN" altLang="en-US" dirty="0"/>
          </a:p>
        </p:txBody>
      </p:sp>
      <p:sp>
        <p:nvSpPr>
          <p:cNvPr id="4" name="矩形 3"/>
          <p:cNvSpPr/>
          <p:nvPr/>
        </p:nvSpPr>
        <p:spPr>
          <a:xfrm>
            <a:off x="838200" y="3429000"/>
            <a:ext cx="7885670" cy="2031325"/>
          </a:xfrm>
          <a:prstGeom prst="rect">
            <a:avLst/>
          </a:prstGeom>
        </p:spPr>
        <p:txBody>
          <a:bodyPr wrap="square">
            <a:spAutoFit/>
          </a:bodyPr>
          <a:lstStyle/>
          <a:p>
            <a:r>
              <a:rPr lang="en-US" altLang="zh-CN" dirty="0">
                <a:latin typeface="Avenir Book" panose="02000503020000020003" pitchFamily="2" charset="0"/>
              </a:rPr>
              <a:t>Inferential statistics have two main uses:</a:t>
            </a:r>
          </a:p>
          <a:p>
            <a:endParaRPr lang="en-US" altLang="zh-CN" dirty="0">
              <a:latin typeface="Avenir Book" panose="02000503020000020003" pitchFamily="2" charset="0"/>
            </a:endParaRPr>
          </a:p>
          <a:p>
            <a:pPr>
              <a:buFont typeface="Arial" panose="020B0604020202020204" pitchFamily="34" charset="0"/>
              <a:buChar char="•"/>
            </a:pPr>
            <a:r>
              <a:rPr lang="en-US" altLang="zh-CN" b="1" dirty="0">
                <a:latin typeface="Avenir Book" panose="02000503020000020003" pitchFamily="2" charset="0"/>
              </a:rPr>
              <a:t>Making estimates about populations </a:t>
            </a:r>
            <a:r>
              <a:rPr lang="en-US" altLang="zh-CN" dirty="0">
                <a:latin typeface="Avenir Book" panose="02000503020000020003" pitchFamily="2" charset="0"/>
              </a:rPr>
              <a:t>(for example, the mean CET-4 score of all students in China).</a:t>
            </a:r>
          </a:p>
          <a:p>
            <a:pPr>
              <a:buFont typeface="Arial" panose="020B0604020202020204" pitchFamily="34" charset="0"/>
              <a:buChar char="•"/>
            </a:pPr>
            <a:endParaRPr lang="en-US" altLang="zh-CN" dirty="0">
              <a:latin typeface="Avenir Book" panose="02000503020000020003" pitchFamily="2" charset="0"/>
            </a:endParaRPr>
          </a:p>
          <a:p>
            <a:pPr>
              <a:buFont typeface="Arial" panose="020B0604020202020204" pitchFamily="34" charset="0"/>
              <a:buChar char="•"/>
            </a:pPr>
            <a:r>
              <a:rPr lang="en-US" altLang="zh-CN" b="1" dirty="0">
                <a:latin typeface="Avenir Book" panose="02000503020000020003" pitchFamily="2" charset="0"/>
              </a:rPr>
              <a:t>Testing hypotheses to draw conclusions about populations</a:t>
            </a:r>
            <a:r>
              <a:rPr lang="en-US" altLang="zh-CN" dirty="0">
                <a:latin typeface="Avenir Book" panose="02000503020000020003" pitchFamily="2" charset="0"/>
              </a:rPr>
              <a:t> (for example, to test if CET-4 scores are significantly different between two populations).</a:t>
            </a:r>
            <a:endParaRPr lang="en-US" altLang="zh-CN" i="0" dirty="0">
              <a:effectLst/>
              <a:latin typeface="Avenir Book" panose="02000503020000020003" pitchFamily="2"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Hypothesis tests</a:t>
            </a:r>
            <a:endParaRPr kumimoji="1" lang="zh-CN" altLang="en-US" dirty="0"/>
          </a:p>
        </p:txBody>
      </p:sp>
      <p:pic>
        <p:nvPicPr>
          <p:cNvPr id="1741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485" y="1690688"/>
            <a:ext cx="7201574" cy="506113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6893448" y="1690688"/>
            <a:ext cx="5298552" cy="1015663"/>
          </a:xfrm>
          <a:prstGeom prst="rect">
            <a:avLst/>
          </a:prstGeom>
        </p:spPr>
        <p:txBody>
          <a:bodyPr wrap="square">
            <a:spAutoFit/>
          </a:bodyPr>
          <a:lstStyle/>
          <a:p>
            <a:r>
              <a:rPr lang="en-US" altLang="zh-CN" sz="2000" dirty="0">
                <a:latin typeface="Avenir Book" panose="02000503020000020003" pitchFamily="2" charset="0"/>
              </a:rPr>
              <a:t>The </a:t>
            </a:r>
            <a:r>
              <a:rPr lang="en-US" altLang="zh-CN" sz="2000" b="1" dirty="0">
                <a:latin typeface="Avenir Book" panose="02000503020000020003" pitchFamily="2" charset="0"/>
              </a:rPr>
              <a:t>parametric test </a:t>
            </a:r>
            <a:r>
              <a:rPr lang="en-US" altLang="zh-CN" sz="2000" dirty="0">
                <a:latin typeface="Avenir Book" panose="02000503020000020003" pitchFamily="2" charset="0"/>
              </a:rPr>
              <a:t>relies on statistical distributions in data whereas </a:t>
            </a:r>
            <a:r>
              <a:rPr lang="en-US" altLang="zh-CN" sz="2000" b="1" dirty="0">
                <a:latin typeface="Avenir Book" panose="02000503020000020003" pitchFamily="2" charset="0"/>
              </a:rPr>
              <a:t>nonparametric</a:t>
            </a:r>
            <a:r>
              <a:rPr lang="en-US" altLang="zh-CN" sz="2000" dirty="0">
                <a:latin typeface="Avenir Book" panose="02000503020000020003" pitchFamily="2" charset="0"/>
              </a:rPr>
              <a:t> do not depend on any distribution.</a:t>
            </a:r>
            <a:endParaRPr lang="zh-CN" altLang="en-US" sz="2000" dirty="0">
              <a:latin typeface="Avenir Book" panose="02000503020000020003" pitchFamily="2" charset="0"/>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T-test</a:t>
            </a:r>
            <a:endParaRPr kumimoji="1" lang="zh-CN" altLang="en-US" dirty="0"/>
          </a:p>
        </p:txBody>
      </p:sp>
      <p:sp>
        <p:nvSpPr>
          <p:cNvPr id="3" name="矩形 2"/>
          <p:cNvSpPr/>
          <p:nvPr/>
        </p:nvSpPr>
        <p:spPr>
          <a:xfrm>
            <a:off x="426720" y="1690688"/>
            <a:ext cx="6096000" cy="646331"/>
          </a:xfrm>
          <a:prstGeom prst="rect">
            <a:avLst/>
          </a:prstGeom>
        </p:spPr>
        <p:txBody>
          <a:bodyPr>
            <a:spAutoFit/>
          </a:bodyPr>
          <a:lstStyle/>
          <a:p>
            <a:r>
              <a:rPr lang="en-US" altLang="zh-CN" dirty="0">
                <a:solidFill>
                  <a:srgbClr val="333333"/>
                </a:solidFill>
                <a:latin typeface="Avenir Book" panose="02000503020000020003" pitchFamily="2" charset="0"/>
              </a:rPr>
              <a:t>The </a:t>
            </a:r>
            <a:r>
              <a:rPr lang="en-US" altLang="zh-CN" b="1" dirty="0">
                <a:solidFill>
                  <a:schemeClr val="accent2">
                    <a:lumMod val="75000"/>
                  </a:schemeClr>
                </a:solidFill>
                <a:latin typeface="Avenir Book" panose="02000503020000020003" pitchFamily="2" charset="0"/>
              </a:rPr>
              <a:t>t-test</a:t>
            </a:r>
            <a:r>
              <a:rPr lang="en-US" altLang="zh-CN" dirty="0">
                <a:solidFill>
                  <a:srgbClr val="333333"/>
                </a:solidFill>
                <a:latin typeface="Avenir Book" panose="02000503020000020003" pitchFamily="2" charset="0"/>
              </a:rPr>
              <a:t> is a test to statistically determine whether the means of two </a:t>
            </a:r>
            <a:r>
              <a:rPr lang="en-US" altLang="zh-CN" b="1" dirty="0">
                <a:latin typeface="Avenir Book" panose="02000503020000020003" pitchFamily="2" charset="0"/>
              </a:rPr>
              <a:t>normally distributed </a:t>
            </a:r>
            <a:r>
              <a:rPr lang="en-US" altLang="zh-CN" dirty="0">
                <a:solidFill>
                  <a:srgbClr val="333333"/>
                </a:solidFill>
                <a:latin typeface="Avenir Book" panose="02000503020000020003" pitchFamily="2" charset="0"/>
              </a:rPr>
              <a:t>groups are different. </a:t>
            </a:r>
            <a:endParaRPr lang="zh-CN" altLang="en-US" dirty="0">
              <a:latin typeface="Avenir Book" panose="02000503020000020003" pitchFamily="2" charset="0"/>
            </a:endParaRPr>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616725"/>
            <a:ext cx="3972393" cy="2091713"/>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5597991" y="2727260"/>
            <a:ext cx="5755809" cy="1896801"/>
          </a:xfrm>
          <a:prstGeom prst="rect">
            <a:avLst/>
          </a:prstGeom>
        </p:spPr>
      </p:pic>
      <p:sp>
        <p:nvSpPr>
          <p:cNvPr id="6" name="矩形 5"/>
          <p:cNvSpPr/>
          <p:nvPr/>
        </p:nvSpPr>
        <p:spPr>
          <a:xfrm>
            <a:off x="426720" y="5303103"/>
            <a:ext cx="4754880" cy="1323439"/>
          </a:xfrm>
          <a:prstGeom prst="rect">
            <a:avLst/>
          </a:prstGeom>
        </p:spPr>
        <p:txBody>
          <a:bodyPr wrap="square">
            <a:spAutoFit/>
          </a:bodyPr>
          <a:lstStyle/>
          <a:p>
            <a:pPr algn="just" fontAlgn="base"/>
            <a:r>
              <a:rPr lang="en-US" altLang="zh-CN" sz="2000" dirty="0">
                <a:latin typeface="Avenir Book" panose="02000503020000020003" pitchFamily="2" charset="0"/>
              </a:rPr>
              <a:t>The p-value is obtained from the t-distribution table by looking for the t-value in the row for degrees of freedom = df.</a:t>
            </a:r>
            <a:endParaRPr lang="en-US" altLang="zh-CN" sz="2000" b="0" i="0" u="none" strike="noStrike" dirty="0">
              <a:effectLst/>
              <a:latin typeface="Avenir Book" panose="02000503020000020003" pitchFamily="2" charset="0"/>
            </a:endParaRPr>
          </a:p>
        </p:txBody>
      </p:sp>
      <p:pic>
        <p:nvPicPr>
          <p:cNvPr id="8" name="图片 7"/>
          <p:cNvPicPr>
            <a:picLocks noChangeAspect="1"/>
          </p:cNvPicPr>
          <p:nvPr/>
        </p:nvPicPr>
        <p:blipFill>
          <a:blip r:embed="rId4"/>
          <a:stretch>
            <a:fillRect/>
          </a:stretch>
        </p:blipFill>
        <p:spPr>
          <a:xfrm>
            <a:off x="5597991" y="4639425"/>
            <a:ext cx="4572000" cy="132735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Basic statistics in Python</a:t>
            </a:r>
            <a:endParaRPr kumimoji="1" lang="zh-CN" altLang="en-US" dirty="0"/>
          </a:p>
        </p:txBody>
      </p:sp>
      <p:sp>
        <p:nvSpPr>
          <p:cNvPr id="3" name="内容占位符 2"/>
          <p:cNvSpPr>
            <a:spLocks noGrp="1"/>
          </p:cNvSpPr>
          <p:nvPr>
            <p:ph idx="1"/>
          </p:nvPr>
        </p:nvSpPr>
        <p:spPr/>
        <p:txBody>
          <a:bodyPr/>
          <a:lstStyle/>
          <a:p>
            <a:r>
              <a:rPr kumimoji="1" lang="en-US" altLang="zh-CN" dirty="0"/>
              <a:t>Packages:</a:t>
            </a:r>
          </a:p>
          <a:p>
            <a:r>
              <a:rPr kumimoji="1" lang="en-US" altLang="zh-CN" dirty="0"/>
              <a:t>Pandas, </a:t>
            </a:r>
            <a:r>
              <a:rPr kumimoji="1" lang="en-US" altLang="zh-CN" dirty="0" err="1"/>
              <a:t>Numpy</a:t>
            </a:r>
            <a:r>
              <a:rPr kumimoji="1" lang="en-US" altLang="zh-CN" dirty="0"/>
              <a:t>, </a:t>
            </a:r>
            <a:r>
              <a:rPr kumimoji="1" lang="en-US" altLang="zh-CN" dirty="0" err="1"/>
              <a:t>Scipy</a:t>
            </a:r>
            <a:r>
              <a:rPr kumimoji="1" lang="en-US" altLang="zh-CN" dirty="0"/>
              <a:t>, …</a:t>
            </a:r>
          </a:p>
          <a:p>
            <a:endParaRPr kumimoji="1" lang="en-US" altLang="zh-CN" dirty="0"/>
          </a:p>
          <a:p>
            <a:r>
              <a:rPr kumimoji="1" lang="en-US" altLang="zh-CN" dirty="0">
                <a:hlinkClick r:id="rId2"/>
              </a:rPr>
              <a:t>https://</a:t>
            </a:r>
            <a:r>
              <a:rPr kumimoji="1" lang="en-US" altLang="zh-CN" dirty="0" err="1">
                <a:hlinkClick r:id="rId2"/>
              </a:rPr>
              <a:t>scipy.org</a:t>
            </a:r>
            <a:r>
              <a:rPr kumimoji="1" lang="en-US" altLang="zh-CN" dirty="0">
                <a:hlinkClick r:id="rId2"/>
              </a:rPr>
              <a:t>/</a:t>
            </a:r>
            <a:endParaRPr kumimoji="1" lang="zh-CN" altLang="en-US" dirty="0"/>
          </a:p>
        </p:txBody>
      </p:sp>
      <p:pic>
        <p:nvPicPr>
          <p:cNvPr id="4" name="图片 3"/>
          <p:cNvPicPr>
            <a:picLocks noChangeAspect="1"/>
          </p:cNvPicPr>
          <p:nvPr/>
        </p:nvPicPr>
        <p:blipFill>
          <a:blip r:embed="rId3"/>
          <a:stretch>
            <a:fillRect/>
          </a:stretch>
        </p:blipFill>
        <p:spPr>
          <a:xfrm>
            <a:off x="448235" y="4001294"/>
            <a:ext cx="11044518" cy="2370479"/>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 T-test in Python</a:t>
            </a:r>
            <a:endParaRPr kumimoji="1" lang="zh-CN" altLang="en-US" dirty="0"/>
          </a:p>
        </p:txBody>
      </p:sp>
      <p:pic>
        <p:nvPicPr>
          <p:cNvPr id="5" name="图片 4"/>
          <p:cNvPicPr>
            <a:picLocks noChangeAspect="1"/>
          </p:cNvPicPr>
          <p:nvPr/>
        </p:nvPicPr>
        <p:blipFill>
          <a:blip r:embed="rId3"/>
          <a:stretch>
            <a:fillRect/>
          </a:stretch>
        </p:blipFill>
        <p:spPr>
          <a:xfrm>
            <a:off x="285749" y="1904903"/>
            <a:ext cx="6229231" cy="694862"/>
          </a:xfrm>
          <a:prstGeom prst="rect">
            <a:avLst/>
          </a:prstGeom>
        </p:spPr>
      </p:pic>
      <p:pic>
        <p:nvPicPr>
          <p:cNvPr id="7" name="图片 6"/>
          <p:cNvPicPr>
            <a:picLocks noChangeAspect="1"/>
          </p:cNvPicPr>
          <p:nvPr/>
        </p:nvPicPr>
        <p:blipFill>
          <a:blip r:embed="rId4"/>
          <a:stretch>
            <a:fillRect/>
          </a:stretch>
        </p:blipFill>
        <p:spPr>
          <a:xfrm>
            <a:off x="285750" y="3665200"/>
            <a:ext cx="11068050" cy="2625949"/>
          </a:xfrm>
          <a:prstGeom prst="rect">
            <a:avLst/>
          </a:prstGeom>
        </p:spPr>
      </p:pic>
      <p:sp>
        <p:nvSpPr>
          <p:cNvPr id="10" name="文本框 9"/>
          <p:cNvSpPr txBox="1"/>
          <p:nvPr/>
        </p:nvSpPr>
        <p:spPr>
          <a:xfrm>
            <a:off x="285750" y="3214687"/>
            <a:ext cx="3020976" cy="400110"/>
          </a:xfrm>
          <a:prstGeom prst="rect">
            <a:avLst/>
          </a:prstGeom>
          <a:noFill/>
        </p:spPr>
        <p:txBody>
          <a:bodyPr wrap="square" rtlCol="0">
            <a:spAutoFit/>
          </a:bodyPr>
          <a:lstStyle/>
          <a:p>
            <a:r>
              <a:rPr kumimoji="1" lang="en-US" altLang="zh-CN" sz="2000" dirty="0" err="1">
                <a:latin typeface="Avenir Book" panose="02000503020000020003" pitchFamily="2" charset="0"/>
              </a:rPr>
              <a:t>scipy.stats.</a:t>
            </a:r>
            <a:r>
              <a:rPr kumimoji="1" lang="en-US" altLang="zh-CN" sz="2000" b="1" dirty="0" err="1">
                <a:solidFill>
                  <a:schemeClr val="accent2">
                    <a:lumMod val="75000"/>
                  </a:schemeClr>
                </a:solidFill>
                <a:latin typeface="Avenir Book" panose="02000503020000020003" pitchFamily="2" charset="0"/>
              </a:rPr>
              <a:t>ttest_ind</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pic>
        <p:nvPicPr>
          <p:cNvPr id="6" name="图片 5"/>
          <p:cNvPicPr>
            <a:picLocks noChangeAspect="1"/>
          </p:cNvPicPr>
          <p:nvPr/>
        </p:nvPicPr>
        <p:blipFill>
          <a:blip r:embed="rId5"/>
          <a:stretch>
            <a:fillRect/>
          </a:stretch>
        </p:blipFill>
        <p:spPr>
          <a:xfrm>
            <a:off x="6560451" y="690693"/>
            <a:ext cx="5004811" cy="273830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Paired t-test</a:t>
            </a:r>
            <a:endParaRPr kumimoji="1" lang="zh-CN" altLang="en-US" dirty="0"/>
          </a:p>
        </p:txBody>
      </p:sp>
      <p:sp>
        <p:nvSpPr>
          <p:cNvPr id="3" name="矩形 2"/>
          <p:cNvSpPr/>
          <p:nvPr/>
        </p:nvSpPr>
        <p:spPr>
          <a:xfrm>
            <a:off x="426719" y="1859339"/>
            <a:ext cx="6684199" cy="3139321"/>
          </a:xfrm>
          <a:prstGeom prst="rect">
            <a:avLst/>
          </a:prstGeom>
        </p:spPr>
        <p:txBody>
          <a:bodyPr wrap="square">
            <a:spAutoFit/>
          </a:bodyPr>
          <a:lstStyle/>
          <a:p>
            <a:r>
              <a:rPr lang="en-US" altLang="zh-CN" dirty="0">
                <a:latin typeface="Avenir Book" panose="02000503020000020003" pitchFamily="2" charset="0"/>
              </a:rPr>
              <a:t>A </a:t>
            </a:r>
            <a:r>
              <a:rPr lang="en-US" altLang="zh-CN" b="1" dirty="0">
                <a:solidFill>
                  <a:schemeClr val="accent2">
                    <a:lumMod val="75000"/>
                  </a:schemeClr>
                </a:solidFill>
                <a:latin typeface="Avenir Book" panose="02000503020000020003" pitchFamily="2" charset="0"/>
              </a:rPr>
              <a:t>paired t-test </a:t>
            </a:r>
            <a:r>
              <a:rPr lang="en-US" altLang="zh-CN" dirty="0">
                <a:latin typeface="Avenir Book" panose="02000503020000020003" pitchFamily="2" charset="0"/>
              </a:rPr>
              <a:t>is used to compare two population means where you have two samples in which observations in one sample can </a:t>
            </a:r>
            <a:r>
              <a:rPr lang="en-US" altLang="zh-CN" dirty="0">
                <a:solidFill>
                  <a:schemeClr val="accent2">
                    <a:lumMod val="75000"/>
                  </a:schemeClr>
                </a:solidFill>
                <a:latin typeface="Avenir Book" panose="02000503020000020003" pitchFamily="2" charset="0"/>
              </a:rPr>
              <a:t>be paired with</a:t>
            </a:r>
            <a:r>
              <a:rPr lang="en-US" altLang="zh-CN" dirty="0">
                <a:latin typeface="Avenir Book" panose="02000503020000020003" pitchFamily="2" charset="0"/>
              </a:rPr>
              <a:t> observations in the other sample.</a:t>
            </a:r>
          </a:p>
          <a:p>
            <a:endParaRPr lang="en-US" altLang="zh-CN" dirty="0">
              <a:latin typeface="Avenir Book" panose="02000503020000020003" pitchFamily="2" charset="0"/>
            </a:endParaRPr>
          </a:p>
          <a:p>
            <a:r>
              <a:rPr lang="en-US" altLang="zh-CN" dirty="0">
                <a:latin typeface="Avenir Book" panose="02000503020000020003" pitchFamily="2" charset="0"/>
              </a:rPr>
              <a:t>Examples:</a:t>
            </a:r>
          </a:p>
          <a:p>
            <a:pPr marL="285750" indent="-285750">
              <a:buFont typeface="Arial" panose="020B0604020202020204" pitchFamily="34" charset="0"/>
              <a:buChar char="•"/>
            </a:pPr>
            <a:r>
              <a:rPr lang="en-US" altLang="zh-CN" b="1" dirty="0"/>
              <a:t>Before-and-after observations on the same subjects</a:t>
            </a:r>
            <a:r>
              <a:rPr lang="en-US" altLang="zh-CN" dirty="0"/>
              <a:t>. (Responses before and after drug treatment of the same animal)</a:t>
            </a: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b="1" dirty="0"/>
              <a:t>A comparison of two different methods of measurement</a:t>
            </a:r>
            <a:r>
              <a:rPr lang="en-US" altLang="zh-CN" dirty="0"/>
              <a:t>. (blood pressure measurements in different ways )</a:t>
            </a:r>
            <a:endParaRPr lang="zh-CN" altLang="en-US" dirty="0">
              <a:latin typeface="Avenir Book" panose="02000503020000020003" pitchFamily="2" charset="0"/>
            </a:endParaRPr>
          </a:p>
        </p:txBody>
      </p:sp>
      <p:sp>
        <p:nvSpPr>
          <p:cNvPr id="4" name="文本框 3"/>
          <p:cNvSpPr txBox="1"/>
          <p:nvPr/>
        </p:nvSpPr>
        <p:spPr>
          <a:xfrm>
            <a:off x="1810871" y="5324391"/>
            <a:ext cx="4929338" cy="1015663"/>
          </a:xfrm>
          <a:prstGeom prst="rect">
            <a:avLst/>
          </a:prstGeom>
          <a:noFill/>
        </p:spPr>
        <p:txBody>
          <a:bodyPr wrap="square" rtlCol="0">
            <a:spAutoFit/>
          </a:bodyPr>
          <a:lstStyle/>
          <a:p>
            <a:r>
              <a:rPr kumimoji="1" lang="en-US" altLang="zh-CN" sz="2000" dirty="0" err="1">
                <a:latin typeface="Avenir Book" panose="02000503020000020003" pitchFamily="2" charset="0"/>
              </a:rPr>
              <a:t>scipy.stats.</a:t>
            </a:r>
            <a:r>
              <a:rPr kumimoji="1" lang="en-US" altLang="zh-CN" sz="2000" b="1" dirty="0" err="1">
                <a:solidFill>
                  <a:schemeClr val="accent2">
                    <a:lumMod val="75000"/>
                  </a:schemeClr>
                </a:solidFill>
                <a:latin typeface="Avenir Book" panose="02000503020000020003" pitchFamily="2" charset="0"/>
              </a:rPr>
              <a:t>ttest_rel</a:t>
            </a:r>
            <a:r>
              <a:rPr kumimoji="1" lang="en-US" altLang="zh-CN" sz="2000" b="1" dirty="0">
                <a:solidFill>
                  <a:schemeClr val="accent2">
                    <a:lumMod val="75000"/>
                  </a:schemeClr>
                </a:solidFill>
                <a:latin typeface="Avenir Book" panose="02000503020000020003" pitchFamily="2" charset="0"/>
              </a:rPr>
              <a:t>(a, b)</a:t>
            </a:r>
          </a:p>
          <a:p>
            <a:r>
              <a:rPr lang="en-US" altLang="zh-CN" sz="2000" b="0" i="0" dirty="0">
                <a:solidFill>
                  <a:srgbClr val="333333"/>
                </a:solidFill>
                <a:effectLst/>
                <a:latin typeface="Avenir Book" panose="02000503020000020003" pitchFamily="2" charset="0"/>
              </a:rPr>
              <a:t>Calculate the t-test on TWO RELATED samples of scores, a and b.</a:t>
            </a:r>
            <a:endParaRPr kumimoji="1" lang="en-US" altLang="zh-CN" sz="2000" b="1" dirty="0">
              <a:solidFill>
                <a:schemeClr val="accent2">
                  <a:lumMod val="75000"/>
                </a:schemeClr>
              </a:solidFill>
              <a:latin typeface="Avenir Book" panose="02000503020000020003" pitchFamily="2"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Book" panose="02000503020000020003" pitchFamily="2" charset="0"/>
              </a:rPr>
              <a:t>Mann-Whitney U Test</a:t>
            </a:r>
            <a:endParaRPr kumimoji="1" lang="zh-CN" altLang="en-US" dirty="0">
              <a:latin typeface="Avenir Book" panose="02000503020000020003" pitchFamily="2" charset="0"/>
            </a:endParaRPr>
          </a:p>
        </p:txBody>
      </p:sp>
      <p:sp>
        <p:nvSpPr>
          <p:cNvPr id="4" name="矩形 3"/>
          <p:cNvSpPr/>
          <p:nvPr/>
        </p:nvSpPr>
        <p:spPr>
          <a:xfrm>
            <a:off x="280086" y="1690688"/>
            <a:ext cx="9991674" cy="1015663"/>
          </a:xfrm>
          <a:prstGeom prst="rect">
            <a:avLst/>
          </a:prstGeom>
        </p:spPr>
        <p:txBody>
          <a:bodyPr wrap="square">
            <a:spAutoFit/>
          </a:bodyPr>
          <a:lstStyle/>
          <a:p>
            <a:r>
              <a:rPr lang="en-US" altLang="zh-CN" sz="2000" dirty="0">
                <a:solidFill>
                  <a:srgbClr val="000000"/>
                </a:solidFill>
                <a:latin typeface="Avenir Book" panose="02000503020000020003" pitchFamily="2" charset="0"/>
              </a:rPr>
              <a:t>A </a:t>
            </a:r>
            <a:r>
              <a:rPr lang="en-US" altLang="zh-CN" sz="2000" b="1" dirty="0">
                <a:solidFill>
                  <a:schemeClr val="accent2">
                    <a:lumMod val="75000"/>
                  </a:schemeClr>
                </a:solidFill>
                <a:latin typeface="Avenir Book" panose="02000503020000020003" pitchFamily="2" charset="0"/>
              </a:rPr>
              <a:t>Mann-Whitney U test</a:t>
            </a:r>
            <a:r>
              <a:rPr lang="en-US" altLang="zh-CN" sz="2000" dirty="0">
                <a:solidFill>
                  <a:schemeClr val="accent2">
                    <a:lumMod val="75000"/>
                  </a:schemeClr>
                </a:solidFill>
                <a:latin typeface="Avenir Book" panose="02000503020000020003" pitchFamily="2" charset="0"/>
              </a:rPr>
              <a:t> </a:t>
            </a:r>
            <a:r>
              <a:rPr lang="en-US" altLang="zh-CN" sz="2000" dirty="0">
                <a:solidFill>
                  <a:srgbClr val="000000"/>
                </a:solidFill>
                <a:latin typeface="Avenir Book" panose="02000503020000020003" pitchFamily="2" charset="0"/>
              </a:rPr>
              <a:t>(sometimes called the Wilcoxon rank-sum test) is</a:t>
            </a:r>
            <a:r>
              <a:rPr lang="zh-CN" altLang="en-US" sz="2000" dirty="0">
                <a:solidFill>
                  <a:srgbClr val="000000"/>
                </a:solidFill>
                <a:latin typeface="Avenir Book" panose="02000503020000020003" pitchFamily="2" charset="0"/>
              </a:rPr>
              <a:t> </a:t>
            </a:r>
            <a:r>
              <a:rPr lang="en-US" altLang="zh-CN" sz="2000" dirty="0">
                <a:solidFill>
                  <a:srgbClr val="000000"/>
                </a:solidFill>
                <a:latin typeface="Avenir Book" panose="02000503020000020003" pitchFamily="2" charset="0"/>
              </a:rPr>
              <a:t>a </a:t>
            </a:r>
            <a:r>
              <a:rPr lang="en-US" altLang="zh-CN" sz="2000" b="1" dirty="0">
                <a:solidFill>
                  <a:srgbClr val="000000"/>
                </a:solidFill>
                <a:latin typeface="Avenir Book" panose="02000503020000020003" pitchFamily="2" charset="0"/>
              </a:rPr>
              <a:t>non-parametric</a:t>
            </a:r>
            <a:r>
              <a:rPr lang="en-US" altLang="zh-CN" sz="2000" dirty="0">
                <a:solidFill>
                  <a:srgbClr val="000000"/>
                </a:solidFill>
                <a:latin typeface="Avenir Book" panose="02000503020000020003" pitchFamily="2" charset="0"/>
              </a:rPr>
              <a:t> test used to compare the differences between two independent samples </a:t>
            </a:r>
            <a:r>
              <a:rPr lang="en-US" altLang="zh-CN" sz="2000" dirty="0">
                <a:latin typeface="Avenir Book" panose="02000503020000020003" pitchFamily="2" charset="0"/>
              </a:rPr>
              <a:t>without making the assumption that values are normally distributed</a:t>
            </a:r>
            <a:endParaRPr lang="en-US" altLang="zh-CN" sz="2000" dirty="0">
              <a:solidFill>
                <a:srgbClr val="000000"/>
              </a:solidFill>
              <a:latin typeface="Avenir Book" panose="02000503020000020003" pitchFamily="2" charset="0"/>
            </a:endParaRPr>
          </a:p>
        </p:txBody>
      </p:sp>
      <p:sp>
        <p:nvSpPr>
          <p:cNvPr id="6" name="矩形 5"/>
          <p:cNvSpPr/>
          <p:nvPr/>
        </p:nvSpPr>
        <p:spPr>
          <a:xfrm>
            <a:off x="280086" y="3016251"/>
            <a:ext cx="6096000" cy="707886"/>
          </a:xfrm>
          <a:prstGeom prst="rect">
            <a:avLst/>
          </a:prstGeom>
        </p:spPr>
        <p:txBody>
          <a:bodyPr>
            <a:spAutoFit/>
          </a:bodyPr>
          <a:lstStyle/>
          <a:p>
            <a:r>
              <a:rPr lang="en-US" altLang="zh-CN" sz="2000" dirty="0">
                <a:latin typeface="Avenir Book" panose="02000503020000020003" pitchFamily="2" charset="0"/>
              </a:rPr>
              <a:t>It is considered to be the nonparametric equivalent to the two sample t-test.</a:t>
            </a:r>
            <a:endParaRPr lang="zh-CN" altLang="en-US" sz="2000" dirty="0">
              <a:latin typeface="Avenir Book" panose="02000503020000020003" pitchFamily="2" charset="0"/>
            </a:endParaRPr>
          </a:p>
        </p:txBody>
      </p:sp>
      <p:cxnSp>
        <p:nvCxnSpPr>
          <p:cNvPr id="9" name="直线箭头连接符 8"/>
          <p:cNvCxnSpPr/>
          <p:nvPr/>
        </p:nvCxnSpPr>
        <p:spPr>
          <a:xfrm>
            <a:off x="2128345" y="5020897"/>
            <a:ext cx="7425558"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三角形 10"/>
          <p:cNvSpPr/>
          <p:nvPr/>
        </p:nvSpPr>
        <p:spPr>
          <a:xfrm>
            <a:off x="2644193" y="4898977"/>
            <a:ext cx="329184" cy="195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12" name="三角形 11"/>
          <p:cNvSpPr/>
          <p:nvPr/>
        </p:nvSpPr>
        <p:spPr>
          <a:xfrm>
            <a:off x="3784145" y="4898977"/>
            <a:ext cx="329184" cy="195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13" name="三角形 12"/>
          <p:cNvSpPr/>
          <p:nvPr/>
        </p:nvSpPr>
        <p:spPr>
          <a:xfrm>
            <a:off x="4630018" y="4898977"/>
            <a:ext cx="329184" cy="195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14" name="三角形 13"/>
          <p:cNvSpPr/>
          <p:nvPr/>
        </p:nvSpPr>
        <p:spPr>
          <a:xfrm>
            <a:off x="5676532" y="4898977"/>
            <a:ext cx="329184" cy="195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15" name="三角形 14"/>
          <p:cNvSpPr/>
          <p:nvPr/>
        </p:nvSpPr>
        <p:spPr>
          <a:xfrm>
            <a:off x="6453303" y="4898977"/>
            <a:ext cx="329184" cy="195072"/>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16" name="椭圆 15"/>
          <p:cNvSpPr/>
          <p:nvPr/>
        </p:nvSpPr>
        <p:spPr>
          <a:xfrm>
            <a:off x="4259692" y="4850209"/>
            <a:ext cx="292608" cy="29260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18" name="椭圆 17"/>
          <p:cNvSpPr/>
          <p:nvPr/>
        </p:nvSpPr>
        <p:spPr>
          <a:xfrm>
            <a:off x="5105565" y="4850209"/>
            <a:ext cx="292608" cy="29260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19" name="椭圆 18"/>
          <p:cNvSpPr/>
          <p:nvPr/>
        </p:nvSpPr>
        <p:spPr>
          <a:xfrm>
            <a:off x="6999438" y="4850209"/>
            <a:ext cx="292608" cy="29260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20" name="椭圆 19"/>
          <p:cNvSpPr/>
          <p:nvPr/>
        </p:nvSpPr>
        <p:spPr>
          <a:xfrm>
            <a:off x="7848913" y="4850209"/>
            <a:ext cx="292608" cy="29260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21" name="椭圆 20"/>
          <p:cNvSpPr/>
          <p:nvPr/>
        </p:nvSpPr>
        <p:spPr>
          <a:xfrm>
            <a:off x="6062204" y="4850209"/>
            <a:ext cx="292608" cy="292608"/>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Avenir Book" panose="02000503020000020003" pitchFamily="2" charset="0"/>
            </a:endParaRPr>
          </a:p>
        </p:txBody>
      </p:sp>
      <p:sp>
        <p:nvSpPr>
          <p:cNvPr id="22" name="文本框 21"/>
          <p:cNvSpPr txBox="1"/>
          <p:nvPr/>
        </p:nvSpPr>
        <p:spPr>
          <a:xfrm>
            <a:off x="7815072" y="4330185"/>
            <a:ext cx="192337" cy="369332"/>
          </a:xfrm>
          <a:prstGeom prst="rect">
            <a:avLst/>
          </a:prstGeom>
          <a:noFill/>
        </p:spPr>
        <p:txBody>
          <a:bodyPr wrap="square" rtlCol="0">
            <a:spAutoFit/>
          </a:bodyPr>
          <a:lstStyle/>
          <a:p>
            <a:r>
              <a:rPr kumimoji="1" lang="en-US" altLang="zh-CN" dirty="0">
                <a:latin typeface="Avenir Book" panose="02000503020000020003" pitchFamily="2" charset="0"/>
              </a:rPr>
              <a:t>1</a:t>
            </a:r>
            <a:endParaRPr kumimoji="1" lang="zh-CN" altLang="en-US" dirty="0">
              <a:latin typeface="Avenir Book" panose="02000503020000020003" pitchFamily="2" charset="0"/>
            </a:endParaRPr>
          </a:p>
        </p:txBody>
      </p:sp>
      <p:sp>
        <p:nvSpPr>
          <p:cNvPr id="23" name="文本框 22"/>
          <p:cNvSpPr txBox="1"/>
          <p:nvPr/>
        </p:nvSpPr>
        <p:spPr>
          <a:xfrm>
            <a:off x="7033304" y="4330185"/>
            <a:ext cx="192337" cy="369332"/>
          </a:xfrm>
          <a:prstGeom prst="rect">
            <a:avLst/>
          </a:prstGeom>
          <a:noFill/>
        </p:spPr>
        <p:txBody>
          <a:bodyPr wrap="square" rtlCol="0">
            <a:spAutoFit/>
          </a:bodyPr>
          <a:lstStyle/>
          <a:p>
            <a:r>
              <a:rPr kumimoji="1" lang="en-US" altLang="zh-CN" dirty="0">
                <a:latin typeface="Avenir Book" panose="02000503020000020003" pitchFamily="2" charset="0"/>
              </a:rPr>
              <a:t>2</a:t>
            </a:r>
            <a:endParaRPr kumimoji="1" lang="zh-CN" altLang="en-US" dirty="0">
              <a:latin typeface="Avenir Book" panose="02000503020000020003" pitchFamily="2" charset="0"/>
            </a:endParaRPr>
          </a:p>
        </p:txBody>
      </p:sp>
      <p:sp>
        <p:nvSpPr>
          <p:cNvPr id="24" name="文本框 23"/>
          <p:cNvSpPr txBox="1"/>
          <p:nvPr/>
        </p:nvSpPr>
        <p:spPr>
          <a:xfrm>
            <a:off x="6453303" y="4330185"/>
            <a:ext cx="546135" cy="369332"/>
          </a:xfrm>
          <a:prstGeom prst="rect">
            <a:avLst/>
          </a:prstGeom>
          <a:noFill/>
        </p:spPr>
        <p:txBody>
          <a:bodyPr wrap="square" rtlCol="0">
            <a:spAutoFit/>
          </a:bodyPr>
          <a:lstStyle/>
          <a:p>
            <a:r>
              <a:rPr kumimoji="1" lang="en-US" altLang="zh-CN" dirty="0">
                <a:latin typeface="Avenir Book" panose="02000503020000020003" pitchFamily="2" charset="0"/>
              </a:rPr>
              <a:t>3</a:t>
            </a:r>
            <a:endParaRPr kumimoji="1" lang="zh-CN" altLang="en-US" dirty="0">
              <a:latin typeface="Avenir Book" panose="02000503020000020003" pitchFamily="2" charset="0"/>
            </a:endParaRPr>
          </a:p>
        </p:txBody>
      </p:sp>
      <p:sp>
        <p:nvSpPr>
          <p:cNvPr id="25" name="文本框 24"/>
          <p:cNvSpPr txBox="1"/>
          <p:nvPr/>
        </p:nvSpPr>
        <p:spPr>
          <a:xfrm>
            <a:off x="5520908" y="4191686"/>
            <a:ext cx="546135" cy="646331"/>
          </a:xfrm>
          <a:prstGeom prst="rect">
            <a:avLst/>
          </a:prstGeom>
          <a:noFill/>
        </p:spPr>
        <p:txBody>
          <a:bodyPr wrap="square" rtlCol="0">
            <a:spAutoFit/>
          </a:bodyPr>
          <a:lstStyle/>
          <a:p>
            <a:r>
              <a:rPr kumimoji="1" lang="en-US" altLang="zh-CN" sz="3600" dirty="0">
                <a:latin typeface="Avenir Book" panose="02000503020000020003" pitchFamily="2" charset="0"/>
              </a:rPr>
              <a:t>…</a:t>
            </a:r>
            <a:endParaRPr kumimoji="1" lang="zh-CN" altLang="en-US" dirty="0">
              <a:latin typeface="Avenir Book" panose="02000503020000020003" pitchFamily="2" charset="0"/>
            </a:endParaRPr>
          </a:p>
        </p:txBody>
      </p:sp>
      <p:sp>
        <p:nvSpPr>
          <p:cNvPr id="26" name="文本框 25"/>
          <p:cNvSpPr txBox="1"/>
          <p:nvPr/>
        </p:nvSpPr>
        <p:spPr>
          <a:xfrm>
            <a:off x="8289704" y="4330185"/>
            <a:ext cx="620683" cy="369332"/>
          </a:xfrm>
          <a:prstGeom prst="rect">
            <a:avLst/>
          </a:prstGeom>
          <a:noFill/>
        </p:spPr>
        <p:txBody>
          <a:bodyPr wrap="none" rtlCol="0">
            <a:spAutoFit/>
          </a:bodyPr>
          <a:lstStyle/>
          <a:p>
            <a:r>
              <a:rPr kumimoji="1" lang="en-US" altLang="zh-CN" dirty="0">
                <a:latin typeface="Avenir Book" panose="02000503020000020003" pitchFamily="2" charset="0"/>
              </a:rPr>
              <a:t>rank</a:t>
            </a:r>
            <a:endParaRPr kumimoji="1" lang="zh-CN" altLang="en-US" dirty="0">
              <a:latin typeface="Avenir Book" panose="02000503020000020003" pitchFamily="2" charset="0"/>
            </a:endParaRPr>
          </a:p>
        </p:txBody>
      </p:sp>
      <p:cxnSp>
        <p:nvCxnSpPr>
          <p:cNvPr id="28" name="直线连接符 27"/>
          <p:cNvCxnSpPr/>
          <p:nvPr/>
        </p:nvCxnSpPr>
        <p:spPr>
          <a:xfrm>
            <a:off x="4441534" y="5191586"/>
            <a:ext cx="810335" cy="767815"/>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9" name="直线连接符 28"/>
          <p:cNvCxnSpPr/>
          <p:nvPr/>
        </p:nvCxnSpPr>
        <p:spPr>
          <a:xfrm>
            <a:off x="5321973" y="5191586"/>
            <a:ext cx="306389" cy="648459"/>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2" name="直线连接符 31"/>
          <p:cNvCxnSpPr/>
          <p:nvPr/>
        </p:nvCxnSpPr>
        <p:spPr>
          <a:xfrm flipH="1">
            <a:off x="6157255" y="5203778"/>
            <a:ext cx="49759" cy="636267"/>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直线连接符 34"/>
          <p:cNvCxnSpPr/>
          <p:nvPr/>
        </p:nvCxnSpPr>
        <p:spPr>
          <a:xfrm flipH="1">
            <a:off x="6726370" y="5169383"/>
            <a:ext cx="376477" cy="732094"/>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8" name="直线连接符 37"/>
          <p:cNvCxnSpPr/>
          <p:nvPr/>
        </p:nvCxnSpPr>
        <p:spPr>
          <a:xfrm flipH="1">
            <a:off x="7129472" y="5203376"/>
            <a:ext cx="781769" cy="778346"/>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41" name="文本框 40"/>
          <p:cNvSpPr txBox="1"/>
          <p:nvPr/>
        </p:nvSpPr>
        <p:spPr>
          <a:xfrm>
            <a:off x="5655168" y="5933309"/>
            <a:ext cx="1197764" cy="369332"/>
          </a:xfrm>
          <a:prstGeom prst="rect">
            <a:avLst/>
          </a:prstGeom>
          <a:noFill/>
        </p:spPr>
        <p:txBody>
          <a:bodyPr wrap="none" rtlCol="0">
            <a:spAutoFit/>
          </a:bodyPr>
          <a:lstStyle/>
          <a:p>
            <a:r>
              <a:rPr kumimoji="1" lang="en-US" altLang="zh-CN" dirty="0">
                <a:latin typeface="Avenir Book" panose="02000503020000020003" pitchFamily="2" charset="0"/>
              </a:rPr>
              <a:t>Rank Sum</a:t>
            </a:r>
            <a:endParaRPr kumimoji="1" lang="zh-CN" altLang="en-US" dirty="0">
              <a:latin typeface="Avenir Book" panose="02000503020000020003" pitchFamily="2"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latin typeface="Avenir Book" panose="02000503020000020003" pitchFamily="2" charset="0"/>
              </a:rPr>
              <a:t>Mann-Whitney U Test in Python</a:t>
            </a:r>
            <a:endParaRPr kumimoji="1" lang="zh-CN" altLang="en-US" dirty="0">
              <a:latin typeface="Avenir Book" panose="02000503020000020003" pitchFamily="2" charset="0"/>
            </a:endParaRPr>
          </a:p>
        </p:txBody>
      </p:sp>
      <p:sp>
        <p:nvSpPr>
          <p:cNvPr id="27" name="文本框 26"/>
          <p:cNvSpPr txBox="1"/>
          <p:nvPr/>
        </p:nvSpPr>
        <p:spPr>
          <a:xfrm>
            <a:off x="457812" y="1723345"/>
            <a:ext cx="4170078" cy="400110"/>
          </a:xfrm>
          <a:prstGeom prst="rect">
            <a:avLst/>
          </a:prstGeom>
          <a:noFill/>
        </p:spPr>
        <p:txBody>
          <a:bodyPr wrap="square" rtlCol="0">
            <a:spAutoFit/>
          </a:bodyPr>
          <a:lstStyle/>
          <a:p>
            <a:r>
              <a:rPr kumimoji="1" lang="en-US" altLang="zh-CN" sz="2000" dirty="0" err="1">
                <a:latin typeface="Avenir Book" panose="02000503020000020003" pitchFamily="2" charset="0"/>
              </a:rPr>
              <a:t>scipy.stats</a:t>
            </a:r>
            <a:r>
              <a:rPr kumimoji="1" lang="en-US" altLang="zh-CN" sz="2000" dirty="0">
                <a:latin typeface="Avenir Book" panose="02000503020000020003" pitchFamily="2" charset="0"/>
              </a:rPr>
              <a:t>.</a:t>
            </a:r>
            <a:r>
              <a:rPr kumimoji="1" lang="en-US" altLang="zh-CN" sz="2000" b="1" dirty="0">
                <a:solidFill>
                  <a:schemeClr val="accent2">
                    <a:lumMod val="75000"/>
                  </a:schemeClr>
                </a:solidFill>
                <a:latin typeface="Avenir Book" panose="02000503020000020003" pitchFamily="2" charset="0"/>
              </a:rPr>
              <a:t> </a:t>
            </a:r>
            <a:r>
              <a:rPr kumimoji="1" lang="en-US" altLang="zh-CN" sz="2000" b="1" dirty="0" err="1">
                <a:solidFill>
                  <a:schemeClr val="accent2">
                    <a:lumMod val="75000"/>
                  </a:schemeClr>
                </a:solidFill>
                <a:latin typeface="Avenir Book" panose="02000503020000020003" pitchFamily="2" charset="0"/>
              </a:rPr>
              <a:t>mannwhitneyu</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pic>
        <p:nvPicPr>
          <p:cNvPr id="3" name="图片 2"/>
          <p:cNvPicPr>
            <a:picLocks noChangeAspect="1"/>
          </p:cNvPicPr>
          <p:nvPr/>
        </p:nvPicPr>
        <p:blipFill>
          <a:blip r:embed="rId3"/>
          <a:stretch>
            <a:fillRect/>
          </a:stretch>
        </p:blipFill>
        <p:spPr>
          <a:xfrm>
            <a:off x="457812" y="2156112"/>
            <a:ext cx="8921447" cy="3775665"/>
          </a:xfrm>
          <a:prstGeom prst="rect">
            <a:avLst/>
          </a:prstGeom>
        </p:spPr>
      </p:pic>
      <p:sp>
        <p:nvSpPr>
          <p:cNvPr id="5" name="文本框 4"/>
          <p:cNvSpPr txBox="1"/>
          <p:nvPr/>
        </p:nvSpPr>
        <p:spPr>
          <a:xfrm>
            <a:off x="9502487" y="2479729"/>
            <a:ext cx="2231701" cy="646331"/>
          </a:xfrm>
          <a:prstGeom prst="rect">
            <a:avLst/>
          </a:prstGeom>
          <a:noFill/>
        </p:spPr>
        <p:txBody>
          <a:bodyPr wrap="none" rtlCol="0">
            <a:spAutoFit/>
          </a:bodyPr>
          <a:lstStyle/>
          <a:p>
            <a:r>
              <a:rPr kumimoji="1" lang="en-US" altLang="zh-CN" dirty="0"/>
              <a:t>group1 &gt; group2</a:t>
            </a:r>
          </a:p>
          <a:p>
            <a:r>
              <a:rPr kumimoji="1" lang="en-US" altLang="zh-CN" dirty="0"/>
              <a:t>Or group1 &lt; group2</a:t>
            </a:r>
            <a:endParaRPr kumimoji="1" lang="zh-CN" altLang="en-US" dirty="0"/>
          </a:p>
        </p:txBody>
      </p:sp>
      <p:sp>
        <p:nvSpPr>
          <p:cNvPr id="30" name="文本框 29"/>
          <p:cNvSpPr txBox="1"/>
          <p:nvPr/>
        </p:nvSpPr>
        <p:spPr>
          <a:xfrm>
            <a:off x="9379259" y="3731941"/>
            <a:ext cx="1978427" cy="369332"/>
          </a:xfrm>
          <a:prstGeom prst="rect">
            <a:avLst/>
          </a:prstGeom>
          <a:noFill/>
        </p:spPr>
        <p:txBody>
          <a:bodyPr wrap="none" rtlCol="0">
            <a:spAutoFit/>
          </a:bodyPr>
          <a:lstStyle/>
          <a:p>
            <a:r>
              <a:rPr kumimoji="1" lang="en-US" altLang="zh-CN" dirty="0"/>
              <a:t>group1 &lt; group2</a:t>
            </a:r>
            <a:endParaRPr kumimoji="1" lang="zh-CN" altLang="en-US" dirty="0"/>
          </a:p>
        </p:txBody>
      </p:sp>
      <p:sp>
        <p:nvSpPr>
          <p:cNvPr id="31" name="文本框 30"/>
          <p:cNvSpPr txBox="1"/>
          <p:nvPr/>
        </p:nvSpPr>
        <p:spPr>
          <a:xfrm>
            <a:off x="9379259" y="4982647"/>
            <a:ext cx="1973617" cy="369332"/>
          </a:xfrm>
          <a:prstGeom prst="rect">
            <a:avLst/>
          </a:prstGeom>
          <a:noFill/>
        </p:spPr>
        <p:txBody>
          <a:bodyPr wrap="none" rtlCol="0">
            <a:spAutoFit/>
          </a:bodyPr>
          <a:lstStyle/>
          <a:p>
            <a:r>
              <a:rPr kumimoji="1" lang="en-US" altLang="zh-CN" dirty="0"/>
              <a:t>group1 &gt; group2</a:t>
            </a:r>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Two-Sample Kolmogorov-Smirnov Test</a:t>
            </a:r>
          </a:p>
        </p:txBody>
      </p:sp>
      <p:sp>
        <p:nvSpPr>
          <p:cNvPr id="4" name="矩形 3"/>
          <p:cNvSpPr/>
          <p:nvPr/>
        </p:nvSpPr>
        <p:spPr>
          <a:xfrm>
            <a:off x="361973" y="1690688"/>
            <a:ext cx="8826844" cy="707886"/>
          </a:xfrm>
          <a:prstGeom prst="rect">
            <a:avLst/>
          </a:prstGeom>
        </p:spPr>
        <p:txBody>
          <a:bodyPr wrap="square">
            <a:spAutoFit/>
          </a:bodyPr>
          <a:lstStyle/>
          <a:p>
            <a:r>
              <a:rPr lang="en-US" altLang="zh-CN" sz="2000" dirty="0">
                <a:latin typeface="Avenir Book" panose="02000503020000020003" pitchFamily="2" charset="0"/>
              </a:rPr>
              <a:t>The two-sample Kolmogorov-Smirnov test is </a:t>
            </a:r>
            <a:r>
              <a:rPr lang="en-US" altLang="zh-CN" sz="2000" dirty="0">
                <a:solidFill>
                  <a:srgbClr val="000000"/>
                </a:solidFill>
                <a:latin typeface="Avenir Book" panose="02000503020000020003" pitchFamily="2" charset="0"/>
              </a:rPr>
              <a:t>is</a:t>
            </a:r>
            <a:r>
              <a:rPr lang="zh-CN" altLang="en-US" sz="2000" dirty="0">
                <a:solidFill>
                  <a:srgbClr val="000000"/>
                </a:solidFill>
                <a:latin typeface="Avenir Book" panose="02000503020000020003" pitchFamily="2" charset="0"/>
              </a:rPr>
              <a:t> </a:t>
            </a:r>
            <a:r>
              <a:rPr lang="en-US" altLang="zh-CN" sz="2000" dirty="0">
                <a:solidFill>
                  <a:srgbClr val="000000"/>
                </a:solidFill>
                <a:latin typeface="Avenir Book" panose="02000503020000020003" pitchFamily="2" charset="0"/>
              </a:rPr>
              <a:t>a </a:t>
            </a:r>
            <a:r>
              <a:rPr lang="en-US" altLang="zh-CN" sz="2000" b="1" dirty="0">
                <a:solidFill>
                  <a:srgbClr val="000000"/>
                </a:solidFill>
                <a:latin typeface="Avenir Book" panose="02000503020000020003" pitchFamily="2" charset="0"/>
              </a:rPr>
              <a:t>non-parametric</a:t>
            </a:r>
            <a:r>
              <a:rPr lang="en-US" altLang="zh-CN" sz="2000" dirty="0">
                <a:solidFill>
                  <a:srgbClr val="000000"/>
                </a:solidFill>
                <a:latin typeface="Avenir Book" panose="02000503020000020003" pitchFamily="2" charset="0"/>
              </a:rPr>
              <a:t> test </a:t>
            </a:r>
            <a:r>
              <a:rPr lang="en-US" altLang="zh-CN" sz="2000" dirty="0">
                <a:latin typeface="Avenir Book" panose="02000503020000020003" pitchFamily="2" charset="0"/>
              </a:rPr>
              <a:t>used to test whether two samples come from the same distribution. </a:t>
            </a:r>
            <a:endParaRPr lang="en-US" altLang="zh-CN" sz="2400" dirty="0">
              <a:solidFill>
                <a:srgbClr val="000000"/>
              </a:solidFill>
              <a:latin typeface="Avenir Book" panose="02000503020000020003" pitchFamily="2" charset="0"/>
            </a:endParaRPr>
          </a:p>
        </p:txBody>
      </p:sp>
      <p:pic>
        <p:nvPicPr>
          <p:cNvPr id="102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6247" y="2624825"/>
            <a:ext cx="3810000" cy="3136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Two-Sample Kolmogorov-Smirnov Test</a:t>
            </a:r>
            <a:r>
              <a:rPr lang="zh-CN" altLang="en-US" dirty="0"/>
              <a:t> </a:t>
            </a:r>
            <a:r>
              <a:rPr lang="en-US" altLang="zh-CN" dirty="0"/>
              <a:t>in</a:t>
            </a:r>
            <a:r>
              <a:rPr lang="zh-CN" altLang="en-US" dirty="0"/>
              <a:t> </a:t>
            </a:r>
            <a:r>
              <a:rPr lang="en-US" altLang="zh-CN" dirty="0"/>
              <a:t>Python</a:t>
            </a:r>
          </a:p>
        </p:txBody>
      </p:sp>
      <p:pic>
        <p:nvPicPr>
          <p:cNvPr id="3" name="图片 2"/>
          <p:cNvPicPr>
            <a:picLocks noChangeAspect="1"/>
          </p:cNvPicPr>
          <p:nvPr/>
        </p:nvPicPr>
        <p:blipFill>
          <a:blip r:embed="rId3"/>
          <a:stretch>
            <a:fillRect/>
          </a:stretch>
        </p:blipFill>
        <p:spPr>
          <a:xfrm>
            <a:off x="664380" y="3289774"/>
            <a:ext cx="9052826" cy="2781010"/>
          </a:xfrm>
          <a:prstGeom prst="rect">
            <a:avLst/>
          </a:prstGeom>
        </p:spPr>
      </p:pic>
      <p:sp>
        <p:nvSpPr>
          <p:cNvPr id="6" name="文本框 5"/>
          <p:cNvSpPr txBox="1"/>
          <p:nvPr/>
        </p:nvSpPr>
        <p:spPr>
          <a:xfrm>
            <a:off x="664380" y="2692336"/>
            <a:ext cx="4170078" cy="400110"/>
          </a:xfrm>
          <a:prstGeom prst="rect">
            <a:avLst/>
          </a:prstGeom>
          <a:noFill/>
        </p:spPr>
        <p:txBody>
          <a:bodyPr wrap="square" rtlCol="0">
            <a:spAutoFit/>
          </a:bodyPr>
          <a:lstStyle/>
          <a:p>
            <a:r>
              <a:rPr kumimoji="1" lang="en-US" altLang="zh-CN" sz="2000" dirty="0">
                <a:latin typeface="Avenir Book" panose="02000503020000020003" pitchFamily="2" charset="0"/>
              </a:rPr>
              <a:t>scipy.stats.</a:t>
            </a:r>
            <a:r>
              <a:rPr kumimoji="1" lang="en-US" altLang="zh-CN" sz="2000" b="1" dirty="0">
                <a:solidFill>
                  <a:schemeClr val="accent2">
                    <a:lumMod val="75000"/>
                  </a:schemeClr>
                </a:solidFill>
                <a:latin typeface="Avenir Book" panose="02000503020000020003" pitchFamily="2" charset="0"/>
              </a:rPr>
              <a:t>ks_2samp()</a:t>
            </a:r>
            <a:endParaRPr kumimoji="1" lang="zh-CN" altLang="en-US" sz="2000" b="1" dirty="0">
              <a:solidFill>
                <a:schemeClr val="accent2">
                  <a:lumMod val="75000"/>
                </a:schemeClr>
              </a:solidFill>
              <a:latin typeface="Avenir Book" panose="02000503020000020003" pitchFamily="2"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Correlation and simple linear regression</a:t>
            </a:r>
          </a:p>
        </p:txBody>
      </p:sp>
      <p:sp>
        <p:nvSpPr>
          <p:cNvPr id="3" name="矩形 2"/>
          <p:cNvSpPr/>
          <p:nvPr/>
        </p:nvSpPr>
        <p:spPr>
          <a:xfrm>
            <a:off x="838200" y="1865405"/>
            <a:ext cx="10515600" cy="1754326"/>
          </a:xfrm>
          <a:prstGeom prst="rect">
            <a:avLst/>
          </a:prstGeom>
        </p:spPr>
        <p:txBody>
          <a:bodyPr wrap="square">
            <a:spAutoFit/>
          </a:bodyPr>
          <a:lstStyle/>
          <a:p>
            <a:r>
              <a:rPr lang="en-US" altLang="zh-CN" dirty="0">
                <a:latin typeface="Avenir Book" panose="02000503020000020003" pitchFamily="2" charset="0"/>
              </a:rPr>
              <a:t>A </a:t>
            </a:r>
            <a:r>
              <a:rPr lang="en-US" altLang="zh-CN" b="1" dirty="0">
                <a:solidFill>
                  <a:schemeClr val="accent2">
                    <a:lumMod val="75000"/>
                  </a:schemeClr>
                </a:solidFill>
                <a:latin typeface="Avenir Book" panose="02000503020000020003" pitchFamily="2" charset="0"/>
              </a:rPr>
              <a:t>correlation</a:t>
            </a:r>
            <a:r>
              <a:rPr lang="en-US" altLang="zh-CN" dirty="0">
                <a:latin typeface="Avenir Book" panose="02000503020000020003" pitchFamily="2" charset="0"/>
              </a:rPr>
              <a:t> or </a:t>
            </a:r>
            <a:r>
              <a:rPr lang="en-US" altLang="zh-CN" b="1" dirty="0">
                <a:solidFill>
                  <a:schemeClr val="accent2">
                    <a:lumMod val="75000"/>
                  </a:schemeClr>
                </a:solidFill>
                <a:latin typeface="Avenir Book" panose="02000503020000020003" pitchFamily="2" charset="0"/>
              </a:rPr>
              <a:t>simple linear regression </a:t>
            </a:r>
            <a:r>
              <a:rPr lang="en-US" altLang="zh-CN" dirty="0">
                <a:latin typeface="Avenir Book" panose="02000503020000020003" pitchFamily="2" charset="0"/>
              </a:rPr>
              <a:t>analysis can determine if two numeric variables are significantly </a:t>
            </a:r>
            <a:r>
              <a:rPr lang="en-US" altLang="zh-CN" b="1" dirty="0">
                <a:solidFill>
                  <a:schemeClr val="accent2">
                    <a:lumMod val="75000"/>
                  </a:schemeClr>
                </a:solidFill>
                <a:latin typeface="Avenir Book" panose="02000503020000020003" pitchFamily="2" charset="0"/>
              </a:rPr>
              <a:t>linearly related</a:t>
            </a:r>
            <a:r>
              <a:rPr lang="en-US" altLang="zh-CN" dirty="0">
                <a:latin typeface="Avenir Book" panose="02000503020000020003" pitchFamily="2" charset="0"/>
              </a:rPr>
              <a:t>. </a:t>
            </a:r>
          </a:p>
          <a:p>
            <a:endParaRPr lang="en-US" altLang="zh-CN" dirty="0">
              <a:latin typeface="Avenir Book" panose="02000503020000020003" pitchFamily="2" charset="0"/>
            </a:endParaRPr>
          </a:p>
          <a:p>
            <a:r>
              <a:rPr lang="en-US" altLang="zh-CN" dirty="0">
                <a:latin typeface="Avenir Book" panose="02000503020000020003" pitchFamily="2" charset="0"/>
              </a:rPr>
              <a:t>A </a:t>
            </a:r>
            <a:r>
              <a:rPr lang="en-US" altLang="zh-CN" b="1" dirty="0">
                <a:solidFill>
                  <a:schemeClr val="accent2">
                    <a:lumMod val="75000"/>
                  </a:schemeClr>
                </a:solidFill>
                <a:latin typeface="Avenir Book" panose="02000503020000020003" pitchFamily="2" charset="0"/>
              </a:rPr>
              <a:t>correlation</a:t>
            </a:r>
            <a:r>
              <a:rPr lang="en-US" altLang="zh-CN" dirty="0">
                <a:latin typeface="Avenir Book" panose="02000503020000020003" pitchFamily="2" charset="0"/>
              </a:rPr>
              <a:t> analysis provides information on the</a:t>
            </a:r>
            <a:r>
              <a:rPr lang="en-US" altLang="zh-CN" b="1" dirty="0">
                <a:latin typeface="Avenir Book" panose="02000503020000020003" pitchFamily="2" charset="0"/>
              </a:rPr>
              <a:t> strength</a:t>
            </a:r>
            <a:r>
              <a:rPr lang="en-US" altLang="zh-CN" dirty="0">
                <a:latin typeface="Avenir Book" panose="02000503020000020003" pitchFamily="2" charset="0"/>
              </a:rPr>
              <a:t> and </a:t>
            </a:r>
            <a:r>
              <a:rPr lang="en-US" altLang="zh-CN" b="1" dirty="0">
                <a:latin typeface="Avenir Book" panose="02000503020000020003" pitchFamily="2" charset="0"/>
              </a:rPr>
              <a:t>direction</a:t>
            </a:r>
            <a:r>
              <a:rPr lang="en-US" altLang="zh-CN" dirty="0">
                <a:latin typeface="Avenir Book" panose="02000503020000020003" pitchFamily="2" charset="0"/>
              </a:rPr>
              <a:t> of the linear relationship between two variables, while a </a:t>
            </a:r>
            <a:r>
              <a:rPr lang="en-US" altLang="zh-CN" b="1" dirty="0">
                <a:solidFill>
                  <a:schemeClr val="accent2">
                    <a:lumMod val="75000"/>
                  </a:schemeClr>
                </a:solidFill>
                <a:latin typeface="Avenir Book" panose="02000503020000020003" pitchFamily="2" charset="0"/>
              </a:rPr>
              <a:t>simple linear regression </a:t>
            </a:r>
            <a:r>
              <a:rPr lang="en-US" altLang="zh-CN" dirty="0">
                <a:latin typeface="Avenir Book" panose="02000503020000020003" pitchFamily="2" charset="0"/>
              </a:rPr>
              <a:t>analysis estimates parameters in a linear equation that can be used to </a:t>
            </a:r>
            <a:r>
              <a:rPr lang="en-US" altLang="zh-CN" b="1" dirty="0">
                <a:latin typeface="Avenir Book" panose="02000503020000020003" pitchFamily="2" charset="0"/>
              </a:rPr>
              <a:t>predict</a:t>
            </a:r>
            <a:r>
              <a:rPr lang="en-US" altLang="zh-CN" dirty="0">
                <a:latin typeface="Avenir Book" panose="02000503020000020003" pitchFamily="2" charset="0"/>
              </a:rPr>
              <a:t> values of one variable based on the other.</a:t>
            </a:r>
            <a:endParaRPr lang="zh-CN" altLang="en-US" dirty="0">
              <a:latin typeface="Avenir Book" panose="02000503020000020003" pitchFamily="2" charset="0"/>
            </a:endParaRPr>
          </a:p>
        </p:txBody>
      </p:sp>
      <p:pic>
        <p:nvPicPr>
          <p:cNvPr id="3074"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2207" y="3794448"/>
            <a:ext cx="3956145" cy="2962936"/>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catter_line_vip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5999" y="3710476"/>
            <a:ext cx="3348251" cy="30469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dirty="0"/>
              <a:t>Calculate Correlation in Python</a:t>
            </a:r>
          </a:p>
        </p:txBody>
      </p:sp>
      <p:pic>
        <p:nvPicPr>
          <p:cNvPr id="4" name="图片 3"/>
          <p:cNvPicPr>
            <a:picLocks noChangeAspect="1"/>
          </p:cNvPicPr>
          <p:nvPr/>
        </p:nvPicPr>
        <p:blipFill>
          <a:blip r:embed="rId3"/>
          <a:stretch>
            <a:fillRect/>
          </a:stretch>
        </p:blipFill>
        <p:spPr>
          <a:xfrm>
            <a:off x="566382" y="1984781"/>
            <a:ext cx="3962400" cy="850900"/>
          </a:xfrm>
          <a:prstGeom prst="rect">
            <a:avLst/>
          </a:prstGeom>
        </p:spPr>
      </p:pic>
      <p:pic>
        <p:nvPicPr>
          <p:cNvPr id="5" name="图片 4"/>
          <p:cNvPicPr>
            <a:picLocks noChangeAspect="1"/>
          </p:cNvPicPr>
          <p:nvPr/>
        </p:nvPicPr>
        <p:blipFill>
          <a:blip r:embed="rId4"/>
          <a:stretch>
            <a:fillRect/>
          </a:stretch>
        </p:blipFill>
        <p:spPr>
          <a:xfrm>
            <a:off x="566382" y="3722049"/>
            <a:ext cx="5738884" cy="1198097"/>
          </a:xfrm>
          <a:prstGeom prst="rect">
            <a:avLst/>
          </a:prstGeom>
        </p:spPr>
      </p:pic>
      <p:sp>
        <p:nvSpPr>
          <p:cNvPr id="6" name="矩形 5"/>
          <p:cNvSpPr/>
          <p:nvPr/>
        </p:nvSpPr>
        <p:spPr>
          <a:xfrm>
            <a:off x="566382" y="4980955"/>
            <a:ext cx="2536047" cy="369332"/>
          </a:xfrm>
          <a:prstGeom prst="rect">
            <a:avLst/>
          </a:prstGeom>
        </p:spPr>
        <p:txBody>
          <a:bodyPr wrap="square">
            <a:spAutoFit/>
          </a:bodyPr>
          <a:lstStyle/>
          <a:p>
            <a:r>
              <a:rPr lang="en-US" altLang="zh-CN" dirty="0">
                <a:solidFill>
                  <a:srgbClr val="000000"/>
                </a:solidFill>
                <a:latin typeface="Helvetica" pitchFamily="2" charset="0"/>
              </a:rPr>
              <a:t>correlation coefficient</a:t>
            </a:r>
            <a:endParaRPr lang="zh-CN" altLang="en-US" dirty="0"/>
          </a:p>
        </p:txBody>
      </p:sp>
      <p:sp>
        <p:nvSpPr>
          <p:cNvPr id="7" name="矩形 6"/>
          <p:cNvSpPr/>
          <p:nvPr/>
        </p:nvSpPr>
        <p:spPr>
          <a:xfrm>
            <a:off x="3435824" y="4980955"/>
            <a:ext cx="2056973" cy="369332"/>
          </a:xfrm>
          <a:prstGeom prst="rect">
            <a:avLst/>
          </a:prstGeom>
        </p:spPr>
        <p:txBody>
          <a:bodyPr wrap="none">
            <a:spAutoFit/>
          </a:bodyPr>
          <a:lstStyle/>
          <a:p>
            <a:r>
              <a:rPr lang="en-US" altLang="zh-CN" dirty="0">
                <a:solidFill>
                  <a:srgbClr val="000000"/>
                </a:solidFill>
                <a:latin typeface="Helvetica" pitchFamily="2" charset="0"/>
              </a:rPr>
              <a:t>two-tailed  p-value</a:t>
            </a:r>
            <a:endParaRPr lang="zh-CN" altLang="en-US" dirty="0"/>
          </a:p>
        </p:txBody>
      </p:sp>
      <p:sp>
        <p:nvSpPr>
          <p:cNvPr id="10" name="文本框 9"/>
          <p:cNvSpPr txBox="1"/>
          <p:nvPr/>
        </p:nvSpPr>
        <p:spPr>
          <a:xfrm>
            <a:off x="566382" y="3291535"/>
            <a:ext cx="4170078" cy="400110"/>
          </a:xfrm>
          <a:prstGeom prst="rect">
            <a:avLst/>
          </a:prstGeom>
          <a:noFill/>
        </p:spPr>
        <p:txBody>
          <a:bodyPr wrap="square" rtlCol="0">
            <a:spAutoFit/>
          </a:bodyPr>
          <a:lstStyle/>
          <a:p>
            <a:r>
              <a:rPr kumimoji="1" lang="en-US" altLang="zh-CN" sz="2000" dirty="0" err="1">
                <a:latin typeface="Avenir Book" panose="02000503020000020003" pitchFamily="2" charset="0"/>
              </a:rPr>
              <a:t>scipy.stats.</a:t>
            </a:r>
            <a:r>
              <a:rPr kumimoji="1" lang="en-US" altLang="zh-CN" sz="2000" b="1" dirty="0" err="1">
                <a:solidFill>
                  <a:schemeClr val="accent2">
                    <a:lumMod val="75000"/>
                  </a:schemeClr>
                </a:solidFill>
                <a:latin typeface="Avenir Book" panose="02000503020000020003" pitchFamily="2" charset="0"/>
              </a:rPr>
              <a:t>pearsonr</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sp>
        <p:nvSpPr>
          <p:cNvPr id="11" name="文本框 10"/>
          <p:cNvSpPr txBox="1"/>
          <p:nvPr/>
        </p:nvSpPr>
        <p:spPr>
          <a:xfrm>
            <a:off x="7663220" y="1929639"/>
            <a:ext cx="3002745" cy="400110"/>
          </a:xfrm>
          <a:prstGeom prst="rect">
            <a:avLst/>
          </a:prstGeom>
          <a:noFill/>
        </p:spPr>
        <p:txBody>
          <a:bodyPr wrap="none" rtlCol="0">
            <a:spAutoFit/>
          </a:bodyPr>
          <a:lstStyle/>
          <a:p>
            <a:r>
              <a:rPr kumimoji="1" lang="en-US" altLang="zh-CN" sz="2000" dirty="0" err="1">
                <a:latin typeface="Avenir Book" panose="02000503020000020003" pitchFamily="2" charset="0"/>
              </a:rPr>
              <a:t>pandas.DataFrame</a:t>
            </a:r>
            <a:r>
              <a:rPr kumimoji="1" lang="en-US" altLang="zh-CN" sz="2000" b="1" dirty="0" err="1">
                <a:solidFill>
                  <a:schemeClr val="accent2">
                    <a:lumMod val="75000"/>
                  </a:schemeClr>
                </a:solidFill>
                <a:latin typeface="Avenir Book" panose="02000503020000020003" pitchFamily="2" charset="0"/>
              </a:rPr>
              <a:t>.corr</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pic>
        <p:nvPicPr>
          <p:cNvPr id="8" name="图片 7"/>
          <p:cNvPicPr>
            <a:picLocks noChangeAspect="1"/>
          </p:cNvPicPr>
          <p:nvPr/>
        </p:nvPicPr>
        <p:blipFill>
          <a:blip r:embed="rId5"/>
          <a:stretch>
            <a:fillRect/>
          </a:stretch>
        </p:blipFill>
        <p:spPr>
          <a:xfrm>
            <a:off x="6507518" y="2568700"/>
            <a:ext cx="5364874" cy="995189"/>
          </a:xfrm>
          <a:prstGeom prst="rect">
            <a:avLst/>
          </a:prstGeom>
        </p:spPr>
      </p:pic>
      <p:pic>
        <p:nvPicPr>
          <p:cNvPr id="9" name="图片 8"/>
          <p:cNvPicPr>
            <a:picLocks noChangeAspect="1"/>
          </p:cNvPicPr>
          <p:nvPr/>
        </p:nvPicPr>
        <p:blipFill>
          <a:blip r:embed="rId6"/>
          <a:stretch>
            <a:fillRect/>
          </a:stretch>
        </p:blipFill>
        <p:spPr>
          <a:xfrm>
            <a:off x="6507518" y="3967523"/>
            <a:ext cx="5364874" cy="2425769"/>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en-US" altLang="zh-CN" dirty="0"/>
              <a:t>Simple linear regression in Python</a:t>
            </a:r>
          </a:p>
        </p:txBody>
      </p:sp>
      <p:pic>
        <p:nvPicPr>
          <p:cNvPr id="12" name="图片 11"/>
          <p:cNvPicPr>
            <a:picLocks noChangeAspect="1"/>
          </p:cNvPicPr>
          <p:nvPr/>
        </p:nvPicPr>
        <p:blipFill>
          <a:blip r:embed="rId3"/>
          <a:stretch>
            <a:fillRect/>
          </a:stretch>
        </p:blipFill>
        <p:spPr>
          <a:xfrm>
            <a:off x="235974" y="2761259"/>
            <a:ext cx="10515600" cy="1335481"/>
          </a:xfrm>
          <a:prstGeom prst="rect">
            <a:avLst/>
          </a:prstGeom>
        </p:spPr>
      </p:pic>
      <p:pic>
        <p:nvPicPr>
          <p:cNvPr id="13" name="图片 12"/>
          <p:cNvPicPr>
            <a:picLocks noChangeAspect="1"/>
          </p:cNvPicPr>
          <p:nvPr/>
        </p:nvPicPr>
        <p:blipFill>
          <a:blip r:embed="rId4"/>
          <a:stretch>
            <a:fillRect/>
          </a:stretch>
        </p:blipFill>
        <p:spPr>
          <a:xfrm>
            <a:off x="235974" y="4434398"/>
            <a:ext cx="8318500" cy="622300"/>
          </a:xfrm>
          <a:prstGeom prst="rect">
            <a:avLst/>
          </a:prstGeom>
        </p:spPr>
      </p:pic>
      <p:sp>
        <p:nvSpPr>
          <p:cNvPr id="14" name="文本框 13"/>
          <p:cNvSpPr txBox="1"/>
          <p:nvPr/>
        </p:nvSpPr>
        <p:spPr>
          <a:xfrm>
            <a:off x="235974" y="2117626"/>
            <a:ext cx="4170078" cy="400110"/>
          </a:xfrm>
          <a:prstGeom prst="rect">
            <a:avLst/>
          </a:prstGeom>
          <a:noFill/>
        </p:spPr>
        <p:txBody>
          <a:bodyPr wrap="square" rtlCol="0">
            <a:spAutoFit/>
          </a:bodyPr>
          <a:lstStyle/>
          <a:p>
            <a:r>
              <a:rPr kumimoji="1" lang="en-US" altLang="zh-CN" sz="2000" dirty="0" err="1">
                <a:latin typeface="Avenir Book" panose="02000503020000020003" pitchFamily="2" charset="0"/>
              </a:rPr>
              <a:t>scipy.</a:t>
            </a:r>
            <a:r>
              <a:rPr kumimoji="1" lang="en-US" altLang="zh-CN" sz="2000" err="1">
                <a:latin typeface="Avenir Book" panose="02000503020000020003" pitchFamily="2" charset="0"/>
              </a:rPr>
              <a:t>stats</a:t>
            </a:r>
            <a:r>
              <a:rPr kumimoji="1" lang="en-US" altLang="zh-CN" sz="2000">
                <a:latin typeface="Avenir Book" panose="02000503020000020003" pitchFamily="2" charset="0"/>
              </a:rPr>
              <a:t>.</a:t>
            </a:r>
            <a:r>
              <a:rPr kumimoji="1" lang="en-US" altLang="zh-CN" sz="2000" b="1">
                <a:solidFill>
                  <a:schemeClr val="accent2">
                    <a:lumMod val="75000"/>
                  </a:schemeClr>
                </a:solidFill>
                <a:latin typeface="Avenir Book" panose="02000503020000020003" pitchFamily="2" charset="0"/>
              </a:rPr>
              <a:t>linregress</a:t>
            </a:r>
            <a:r>
              <a:rPr kumimoji="1" lang="en-US" altLang="zh-CN" sz="2000" b="1" dirty="0">
                <a:solidFill>
                  <a:schemeClr val="accent2">
                    <a:lumMod val="75000"/>
                  </a:schemeClr>
                </a:solidFill>
                <a:latin typeface="Avenir Book" panose="02000503020000020003" pitchFamily="2" charset="0"/>
              </a:rPr>
              <a:t>()</a:t>
            </a:r>
            <a:endParaRPr kumimoji="1" lang="zh-CN" altLang="en-US" sz="2000" b="1" dirty="0">
              <a:solidFill>
                <a:schemeClr val="accent2">
                  <a:lumMod val="75000"/>
                </a:schemeClr>
              </a:solidFill>
              <a:latin typeface="Avenir Book" panose="02000503020000020003" pitchFamily="2"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Clustering</a:t>
            </a:r>
            <a:r>
              <a:rPr kumimoji="1" lang="zh-CN" altLang="en-US" dirty="0"/>
              <a:t> 聚类</a:t>
            </a:r>
          </a:p>
        </p:txBody>
      </p:sp>
      <p:sp>
        <p:nvSpPr>
          <p:cNvPr id="9" name="文本框 8"/>
          <p:cNvSpPr txBox="1"/>
          <p:nvPr/>
        </p:nvSpPr>
        <p:spPr>
          <a:xfrm>
            <a:off x="838199" y="1893654"/>
            <a:ext cx="9873343" cy="1200329"/>
          </a:xfrm>
          <a:prstGeom prst="rect">
            <a:avLst/>
          </a:prstGeom>
          <a:noFill/>
        </p:spPr>
        <p:txBody>
          <a:bodyPr wrap="square">
            <a:spAutoFit/>
          </a:bodyPr>
          <a:lstStyle/>
          <a:p>
            <a:r>
              <a:rPr lang="en-US" altLang="zh-CN" sz="2400" b="0" i="0" dirty="0">
                <a:effectLst/>
                <a:latin typeface="Avenir Book" panose="02000503020000020003" pitchFamily="2" charset="0"/>
              </a:rPr>
              <a:t>clustering is the task of </a:t>
            </a:r>
            <a:r>
              <a:rPr lang="en-US" altLang="zh-CN" sz="2400" b="0" i="0" dirty="0">
                <a:solidFill>
                  <a:srgbClr val="C00000"/>
                </a:solidFill>
                <a:effectLst/>
                <a:latin typeface="Avenir Book" panose="02000503020000020003" pitchFamily="2" charset="0"/>
              </a:rPr>
              <a:t>grouping a set of objects </a:t>
            </a:r>
            <a:r>
              <a:rPr lang="en-US" altLang="zh-CN" sz="2400" b="0" i="0" dirty="0">
                <a:effectLst/>
                <a:latin typeface="Avenir Book" panose="02000503020000020003" pitchFamily="2" charset="0"/>
              </a:rPr>
              <a:t>in such a way that objects in the </a:t>
            </a:r>
            <a:r>
              <a:rPr lang="en-US" altLang="zh-CN" sz="2400" b="0" i="0" dirty="0">
                <a:solidFill>
                  <a:srgbClr val="C00000"/>
                </a:solidFill>
                <a:effectLst/>
                <a:latin typeface="Avenir Book" panose="02000503020000020003" pitchFamily="2" charset="0"/>
              </a:rPr>
              <a:t>same group (called a cluster) are more similar </a:t>
            </a:r>
            <a:r>
              <a:rPr lang="en-US" altLang="zh-CN" sz="2400" b="0" i="0" dirty="0">
                <a:effectLst/>
                <a:latin typeface="Avenir Book" panose="02000503020000020003" pitchFamily="2" charset="0"/>
              </a:rPr>
              <a:t>(in some sense or another) to each other than to those in other groups (clusters).</a:t>
            </a:r>
            <a:endParaRPr lang="zh-CN" altLang="en-US" sz="2400" dirty="0">
              <a:latin typeface="Avenir Book" panose="02000503020000020003" pitchFamily="2" charset="0"/>
            </a:endParaRPr>
          </a:p>
        </p:txBody>
      </p:sp>
      <p:pic>
        <p:nvPicPr>
          <p:cNvPr id="1026"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b="19324"/>
          <a:stretch>
            <a:fillRect/>
          </a:stretch>
        </p:blipFill>
        <p:spPr bwMode="auto">
          <a:xfrm>
            <a:off x="541894" y="3764018"/>
            <a:ext cx="7019218" cy="2185520"/>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p:cNvSpPr txBox="1"/>
          <p:nvPr/>
        </p:nvSpPr>
        <p:spPr>
          <a:xfrm>
            <a:off x="7719109" y="4256613"/>
            <a:ext cx="4118435" cy="1200329"/>
          </a:xfrm>
          <a:prstGeom prst="rect">
            <a:avLst/>
          </a:prstGeom>
          <a:noFill/>
        </p:spPr>
        <p:txBody>
          <a:bodyPr wrap="none" rtlCol="0">
            <a:spAutoFit/>
          </a:bodyPr>
          <a:lstStyle/>
          <a:p>
            <a:r>
              <a:rPr kumimoji="1" lang="en-US" altLang="zh-CN" sz="2400" dirty="0">
                <a:latin typeface="Avenir Book" panose="02000503020000020003" pitchFamily="2" charset="0"/>
              </a:rPr>
              <a:t>Good</a:t>
            </a:r>
            <a:r>
              <a:rPr kumimoji="1" lang="zh-CN" altLang="en-US" sz="2400" dirty="0">
                <a:latin typeface="Avenir Book" panose="02000503020000020003" pitchFamily="2" charset="0"/>
              </a:rPr>
              <a:t> </a:t>
            </a:r>
            <a:r>
              <a:rPr kumimoji="1" lang="en-US" altLang="zh-CN" sz="2400" dirty="0">
                <a:latin typeface="Avenir Book" panose="02000503020000020003" pitchFamily="2" charset="0"/>
              </a:rPr>
              <a:t>clustering:</a:t>
            </a:r>
          </a:p>
          <a:p>
            <a:pPr marL="285750" indent="-285750">
              <a:buFont typeface="Arial" panose="020B0604020202020204" pitchFamily="34" charset="0"/>
              <a:buChar char="•"/>
            </a:pPr>
            <a:r>
              <a:rPr kumimoji="1" lang="en-US" altLang="zh-CN" sz="2400" dirty="0">
                <a:latin typeface="Avenir Book" panose="02000503020000020003" pitchFamily="2" charset="0"/>
              </a:rPr>
              <a:t>High intra-cluster similarity</a:t>
            </a:r>
          </a:p>
          <a:p>
            <a:pPr marL="285750" indent="-285750">
              <a:buFont typeface="Arial" panose="020B0604020202020204" pitchFamily="34" charset="0"/>
              <a:buChar char="•"/>
            </a:pPr>
            <a:r>
              <a:rPr kumimoji="1" lang="en-US" altLang="zh-CN" sz="2400" dirty="0">
                <a:latin typeface="Avenir Book" panose="02000503020000020003" pitchFamily="2" charset="0"/>
              </a:rPr>
              <a:t>Low inter-cluster similarity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41567"/>
            <a:ext cx="8698459" cy="5109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Clustering in biomedical research</a:t>
            </a:r>
            <a:endParaRPr kumimoji="1" lang="zh-CN" altLang="en-US" dirty="0"/>
          </a:p>
        </p:txBody>
      </p:sp>
      <p:sp>
        <p:nvSpPr>
          <p:cNvPr id="6" name="文本框 5"/>
          <p:cNvSpPr txBox="1"/>
          <p:nvPr/>
        </p:nvSpPr>
        <p:spPr>
          <a:xfrm>
            <a:off x="562580" y="1596547"/>
            <a:ext cx="9873343" cy="2308324"/>
          </a:xfrm>
          <a:prstGeom prst="rect">
            <a:avLst/>
          </a:prstGeom>
          <a:noFill/>
        </p:spPr>
        <p:txBody>
          <a:bodyPr wrap="square">
            <a:spAutoFit/>
          </a:bodyPr>
          <a:lstStyle/>
          <a:p>
            <a:pPr marL="342900" indent="-342900">
              <a:buFont typeface="Arial" panose="020B0604020202020204" pitchFamily="34" charset="0"/>
              <a:buChar char="•"/>
            </a:pPr>
            <a:r>
              <a:rPr lang="en-US" altLang="zh-CN" sz="2400" dirty="0">
                <a:latin typeface="Avenir Book" panose="02000503020000020003" pitchFamily="2" charset="0"/>
              </a:rPr>
              <a:t>Functional relationships of genes/proteins in a biological process</a:t>
            </a:r>
          </a:p>
          <a:p>
            <a:pPr marL="800100" lvl="1" indent="-342900">
              <a:buFont typeface="Arial" panose="020B0604020202020204" pitchFamily="34" charset="0"/>
              <a:buChar char="•"/>
            </a:pPr>
            <a:r>
              <a:rPr lang="en-US" altLang="zh-CN" sz="2400" dirty="0">
                <a:latin typeface="Avenir Book" panose="02000503020000020003" pitchFamily="2" charset="0"/>
              </a:rPr>
              <a:t>genes with similar functions exhibit similar expression patterns (they are co-expressed together)</a:t>
            </a:r>
          </a:p>
          <a:p>
            <a:pPr marL="342900" indent="-342900">
              <a:buFont typeface="Arial" panose="020B0604020202020204" pitchFamily="34" charset="0"/>
              <a:buChar char="•"/>
            </a:pPr>
            <a:r>
              <a:rPr lang="en-US" altLang="zh-CN" sz="2400" b="0" i="0" dirty="0">
                <a:effectLst/>
                <a:latin typeface="Avenir Book" panose="02000503020000020003" pitchFamily="2" charset="0"/>
              </a:rPr>
              <a:t>Identify groups of cells / conditions</a:t>
            </a:r>
          </a:p>
          <a:p>
            <a:pPr marL="342900" indent="-342900">
              <a:buFont typeface="Arial" panose="020B0604020202020204" pitchFamily="34" charset="0"/>
              <a:buChar char="•"/>
            </a:pPr>
            <a:r>
              <a:rPr lang="en-US" altLang="zh-CN" sz="2400" dirty="0">
                <a:latin typeface="Avenir Book" panose="02000503020000020003" pitchFamily="2" charset="0"/>
              </a:rPr>
              <a:t>…</a:t>
            </a:r>
            <a:endParaRPr lang="en-US" altLang="zh-CN" sz="2400" b="0" i="0" dirty="0">
              <a:effectLst/>
              <a:latin typeface="Avenir Book" panose="02000503020000020003" pitchFamily="2" charset="0"/>
            </a:endParaRPr>
          </a:p>
          <a:p>
            <a:pPr marL="342900" indent="-342900">
              <a:buFont typeface="Arial" panose="020B0604020202020204" pitchFamily="34" charset="0"/>
              <a:buChar char="•"/>
            </a:pPr>
            <a:endParaRPr lang="en-US" altLang="zh-CN" sz="2400" b="0" i="0" dirty="0">
              <a:effectLst/>
              <a:latin typeface="Avenir Book" panose="02000503020000020003" pitchFamily="2" charset="0"/>
            </a:endParaRPr>
          </a:p>
        </p:txBody>
      </p:sp>
      <p:pic>
        <p:nvPicPr>
          <p:cNvPr id="6146"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01324" y="3470960"/>
            <a:ext cx="3970397" cy="321924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3229" y="3415429"/>
            <a:ext cx="3077446" cy="30774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How to measure </a:t>
            </a:r>
            <a:r>
              <a:rPr kumimoji="1" lang="en-US" altLang="zh-CN" i="1" dirty="0"/>
              <a:t>similarity</a:t>
            </a:r>
            <a:endParaRPr kumimoji="1" lang="zh-CN" altLang="en-US" i="1" dirty="0"/>
          </a:p>
        </p:txBody>
      </p:sp>
      <p:sp>
        <p:nvSpPr>
          <p:cNvPr id="9" name="文本框 8"/>
          <p:cNvSpPr txBox="1"/>
          <p:nvPr/>
        </p:nvSpPr>
        <p:spPr>
          <a:xfrm>
            <a:off x="838200" y="2799283"/>
            <a:ext cx="9873343" cy="461665"/>
          </a:xfrm>
          <a:prstGeom prst="rect">
            <a:avLst/>
          </a:prstGeom>
          <a:noFill/>
        </p:spPr>
        <p:txBody>
          <a:bodyPr wrap="square">
            <a:spAutoFit/>
          </a:bodyPr>
          <a:lstStyle/>
          <a:p>
            <a:r>
              <a:rPr lang="en-US" altLang="zh-CN" sz="2400" b="0" i="0" dirty="0">
                <a:effectLst/>
                <a:latin typeface="Avenir Book" panose="02000503020000020003" pitchFamily="2" charset="0"/>
              </a:rPr>
              <a:t>Jaccard similarity</a:t>
            </a:r>
            <a:endParaRPr lang="zh-CN" altLang="en-US" sz="2400" dirty="0">
              <a:latin typeface="Avenir Book" panose="02000503020000020003" pitchFamily="2" charset="0"/>
            </a:endParaRPr>
          </a:p>
        </p:txBody>
      </p:sp>
      <p:pic>
        <p:nvPicPr>
          <p:cNvPr id="1036" name="Picture 1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684" y="3264345"/>
            <a:ext cx="4965700" cy="18923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67191" y="5537584"/>
            <a:ext cx="7707549" cy="1169179"/>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562580" y="1596547"/>
            <a:ext cx="9873343"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b="1" i="1" dirty="0">
                <a:effectLst/>
                <a:latin typeface="Avenir Book" panose="02000503020000020003" pitchFamily="2" charset="0"/>
              </a:rPr>
              <a:t>similarity</a:t>
            </a:r>
            <a:r>
              <a:rPr lang="en-US" altLang="zh-CN" sz="2400" b="0" i="0" dirty="0">
                <a:effectLst/>
                <a:latin typeface="Avenir Book" panose="02000503020000020003" pitchFamily="2" charset="0"/>
              </a:rPr>
              <a:t>: larger number means </a:t>
            </a:r>
            <a:r>
              <a:rPr lang="en-US" altLang="zh-CN" sz="2400" b="0" i="1" dirty="0">
                <a:effectLst/>
                <a:latin typeface="Avenir Book" panose="02000503020000020003" pitchFamily="2" charset="0"/>
              </a:rPr>
              <a:t>more</a:t>
            </a:r>
            <a:r>
              <a:rPr lang="en-US" altLang="zh-CN" sz="2400" b="0" i="0" dirty="0">
                <a:effectLst/>
                <a:latin typeface="Avenir Book" panose="02000503020000020003" pitchFamily="2" charset="0"/>
              </a:rPr>
              <a:t> similar</a:t>
            </a:r>
          </a:p>
          <a:p>
            <a:pPr marL="342900" indent="-342900">
              <a:buFont typeface="Arial" panose="020B0604020202020204" pitchFamily="34" charset="0"/>
              <a:buChar char="•"/>
            </a:pPr>
            <a:r>
              <a:rPr lang="en-US" altLang="zh-CN" sz="2400" b="1" i="1" dirty="0">
                <a:effectLst/>
                <a:latin typeface="Avenir Book" panose="02000503020000020003" pitchFamily="2" charset="0"/>
              </a:rPr>
              <a:t>distance</a:t>
            </a:r>
            <a:r>
              <a:rPr lang="en-US" altLang="zh-CN" sz="2400" b="0" i="0" dirty="0">
                <a:effectLst/>
                <a:latin typeface="Avenir Book" panose="02000503020000020003" pitchFamily="2" charset="0"/>
              </a:rPr>
              <a:t>: larger number means </a:t>
            </a:r>
            <a:r>
              <a:rPr lang="en-US" altLang="zh-CN" sz="2400" b="0" i="1" dirty="0">
                <a:effectLst/>
                <a:latin typeface="Avenir Book" panose="02000503020000020003" pitchFamily="2" charset="0"/>
              </a:rPr>
              <a:t>less</a:t>
            </a:r>
            <a:r>
              <a:rPr lang="en-US" altLang="zh-CN" sz="2400" b="0" i="0" dirty="0">
                <a:effectLst/>
                <a:latin typeface="Avenir Book" panose="02000503020000020003" pitchFamily="2" charset="0"/>
              </a:rPr>
              <a:t> similar (zero means identical)</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How to measure </a:t>
            </a:r>
            <a:r>
              <a:rPr kumimoji="1" lang="en-US" altLang="zh-CN" i="1" dirty="0"/>
              <a:t>similarity</a:t>
            </a:r>
            <a:endParaRPr kumimoji="1" lang="zh-CN" altLang="en-US" i="1" dirty="0"/>
          </a:p>
        </p:txBody>
      </p:sp>
      <p:sp>
        <p:nvSpPr>
          <p:cNvPr id="9" name="文本框 8"/>
          <p:cNvSpPr txBox="1"/>
          <p:nvPr/>
        </p:nvSpPr>
        <p:spPr>
          <a:xfrm>
            <a:off x="838200" y="2799283"/>
            <a:ext cx="9873343" cy="461665"/>
          </a:xfrm>
          <a:prstGeom prst="rect">
            <a:avLst/>
          </a:prstGeom>
          <a:noFill/>
        </p:spPr>
        <p:txBody>
          <a:bodyPr wrap="square">
            <a:spAutoFit/>
          </a:bodyPr>
          <a:lstStyle/>
          <a:p>
            <a:r>
              <a:rPr lang="en-US" altLang="zh-CN" sz="2400" b="0" i="0" dirty="0">
                <a:effectLst/>
                <a:latin typeface="Avenir Book" panose="02000503020000020003" pitchFamily="2" charset="0"/>
              </a:rPr>
              <a:t>correlation</a:t>
            </a:r>
            <a:endParaRPr lang="zh-CN" altLang="en-US" sz="2400" dirty="0">
              <a:latin typeface="Avenir Book" panose="02000503020000020003" pitchFamily="2" charset="0"/>
            </a:endParaRPr>
          </a:p>
        </p:txBody>
      </p:sp>
      <p:sp>
        <p:nvSpPr>
          <p:cNvPr id="6" name="文本框 5"/>
          <p:cNvSpPr txBox="1"/>
          <p:nvPr/>
        </p:nvSpPr>
        <p:spPr>
          <a:xfrm>
            <a:off x="562580" y="1596547"/>
            <a:ext cx="9873343"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b="1" i="1" dirty="0">
                <a:effectLst/>
                <a:latin typeface="Avenir Book" panose="02000503020000020003" pitchFamily="2" charset="0"/>
              </a:rPr>
              <a:t>similarity</a:t>
            </a:r>
            <a:r>
              <a:rPr lang="en-US" altLang="zh-CN" sz="2400" b="0" i="0" dirty="0">
                <a:effectLst/>
                <a:latin typeface="Avenir Book" panose="02000503020000020003" pitchFamily="2" charset="0"/>
              </a:rPr>
              <a:t>: larger number means </a:t>
            </a:r>
            <a:r>
              <a:rPr lang="en-US" altLang="zh-CN" sz="2400" b="0" i="1" dirty="0">
                <a:effectLst/>
                <a:latin typeface="Avenir Book" panose="02000503020000020003" pitchFamily="2" charset="0"/>
              </a:rPr>
              <a:t>more</a:t>
            </a:r>
            <a:r>
              <a:rPr lang="en-US" altLang="zh-CN" sz="2400" b="0" i="0" dirty="0">
                <a:effectLst/>
                <a:latin typeface="Avenir Book" panose="02000503020000020003" pitchFamily="2" charset="0"/>
              </a:rPr>
              <a:t> similar</a:t>
            </a:r>
          </a:p>
          <a:p>
            <a:pPr marL="342900" indent="-342900">
              <a:buFont typeface="Arial" panose="020B0604020202020204" pitchFamily="34" charset="0"/>
              <a:buChar char="•"/>
            </a:pPr>
            <a:r>
              <a:rPr lang="en-US" altLang="zh-CN" sz="2400" b="1" i="1" dirty="0">
                <a:effectLst/>
                <a:latin typeface="Avenir Book" panose="02000503020000020003" pitchFamily="2" charset="0"/>
              </a:rPr>
              <a:t>distance</a:t>
            </a:r>
            <a:r>
              <a:rPr lang="en-US" altLang="zh-CN" sz="2400" b="0" i="0" dirty="0">
                <a:effectLst/>
                <a:latin typeface="Avenir Book" panose="02000503020000020003" pitchFamily="2" charset="0"/>
              </a:rPr>
              <a:t>: larger number means </a:t>
            </a:r>
            <a:r>
              <a:rPr lang="en-US" altLang="zh-CN" sz="2400" b="0" i="1" dirty="0">
                <a:effectLst/>
                <a:latin typeface="Avenir Book" panose="02000503020000020003" pitchFamily="2" charset="0"/>
              </a:rPr>
              <a:t>less</a:t>
            </a:r>
            <a:r>
              <a:rPr lang="en-US" altLang="zh-CN" sz="2400" b="0" i="0" dirty="0">
                <a:effectLst/>
                <a:latin typeface="Avenir Book" panose="02000503020000020003" pitchFamily="2" charset="0"/>
              </a:rPr>
              <a:t> similar (zero means identical)</a:t>
            </a:r>
          </a:p>
        </p:txBody>
      </p:sp>
      <p:pic>
        <p:nvPicPr>
          <p:cNvPr id="7" name="Picture 2"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43106" y="3597053"/>
            <a:ext cx="3956145" cy="2962936"/>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99251" y="3795821"/>
            <a:ext cx="3479800" cy="12827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How to measure </a:t>
            </a:r>
            <a:r>
              <a:rPr kumimoji="1" lang="en-US" altLang="zh-CN" i="1" dirty="0"/>
              <a:t>similarity</a:t>
            </a:r>
            <a:endParaRPr kumimoji="1" lang="zh-CN" altLang="en-US" i="1" dirty="0"/>
          </a:p>
        </p:txBody>
      </p:sp>
      <p:sp>
        <p:nvSpPr>
          <p:cNvPr id="9" name="文本框 8"/>
          <p:cNvSpPr txBox="1"/>
          <p:nvPr/>
        </p:nvSpPr>
        <p:spPr>
          <a:xfrm>
            <a:off x="838200" y="2799283"/>
            <a:ext cx="9873343" cy="461665"/>
          </a:xfrm>
          <a:prstGeom prst="rect">
            <a:avLst/>
          </a:prstGeom>
          <a:noFill/>
        </p:spPr>
        <p:txBody>
          <a:bodyPr wrap="square">
            <a:spAutoFit/>
          </a:bodyPr>
          <a:lstStyle/>
          <a:p>
            <a:r>
              <a:rPr lang="en-US" altLang="zh-CN" sz="2400" b="0" i="0" dirty="0">
                <a:effectLst/>
                <a:latin typeface="Avenir Book" panose="02000503020000020003" pitchFamily="2" charset="0"/>
              </a:rPr>
              <a:t>Euclidean distance &amp; Manhattan distance</a:t>
            </a:r>
            <a:endParaRPr lang="zh-CN" altLang="en-US" sz="2400" dirty="0">
              <a:latin typeface="Avenir Book" panose="02000503020000020003" pitchFamily="2" charset="0"/>
            </a:endParaRPr>
          </a:p>
        </p:txBody>
      </p:sp>
      <p:sp>
        <p:nvSpPr>
          <p:cNvPr id="6" name="文本框 5"/>
          <p:cNvSpPr txBox="1"/>
          <p:nvPr/>
        </p:nvSpPr>
        <p:spPr>
          <a:xfrm>
            <a:off x="562580" y="1596547"/>
            <a:ext cx="9873343" cy="830997"/>
          </a:xfrm>
          <a:prstGeom prst="rect">
            <a:avLst/>
          </a:prstGeom>
          <a:noFill/>
        </p:spPr>
        <p:txBody>
          <a:bodyPr wrap="square">
            <a:spAutoFit/>
          </a:bodyPr>
          <a:lstStyle/>
          <a:p>
            <a:pPr marL="342900" indent="-342900">
              <a:buFont typeface="Arial" panose="020B0604020202020204" pitchFamily="34" charset="0"/>
              <a:buChar char="•"/>
            </a:pPr>
            <a:r>
              <a:rPr lang="en-US" altLang="zh-CN" sz="2400" b="1" i="1" dirty="0">
                <a:effectLst/>
                <a:latin typeface="Avenir Book" panose="02000503020000020003" pitchFamily="2" charset="0"/>
              </a:rPr>
              <a:t>similarity</a:t>
            </a:r>
            <a:r>
              <a:rPr lang="en-US" altLang="zh-CN" sz="2400" b="0" i="0" dirty="0">
                <a:effectLst/>
                <a:latin typeface="Avenir Book" panose="02000503020000020003" pitchFamily="2" charset="0"/>
              </a:rPr>
              <a:t>: larger number means </a:t>
            </a:r>
            <a:r>
              <a:rPr lang="en-US" altLang="zh-CN" sz="2400" b="0" i="1" dirty="0">
                <a:effectLst/>
                <a:latin typeface="Avenir Book" panose="02000503020000020003" pitchFamily="2" charset="0"/>
              </a:rPr>
              <a:t>more</a:t>
            </a:r>
            <a:r>
              <a:rPr lang="en-US" altLang="zh-CN" sz="2400" b="0" i="0" dirty="0">
                <a:effectLst/>
                <a:latin typeface="Avenir Book" panose="02000503020000020003" pitchFamily="2" charset="0"/>
              </a:rPr>
              <a:t> similar</a:t>
            </a:r>
          </a:p>
          <a:p>
            <a:pPr marL="342900" indent="-342900">
              <a:buFont typeface="Arial" panose="020B0604020202020204" pitchFamily="34" charset="0"/>
              <a:buChar char="•"/>
            </a:pPr>
            <a:r>
              <a:rPr lang="en-US" altLang="zh-CN" sz="2400" b="1" i="1" dirty="0">
                <a:effectLst/>
                <a:latin typeface="Avenir Book" panose="02000503020000020003" pitchFamily="2" charset="0"/>
              </a:rPr>
              <a:t>distance</a:t>
            </a:r>
            <a:r>
              <a:rPr lang="en-US" altLang="zh-CN" sz="2400" b="0" i="0" dirty="0">
                <a:effectLst/>
                <a:latin typeface="Avenir Book" panose="02000503020000020003" pitchFamily="2" charset="0"/>
              </a:rPr>
              <a:t>: larger number means </a:t>
            </a:r>
            <a:r>
              <a:rPr lang="en-US" altLang="zh-CN" sz="2400" b="0" i="1" dirty="0">
                <a:effectLst/>
                <a:latin typeface="Avenir Book" panose="02000503020000020003" pitchFamily="2" charset="0"/>
              </a:rPr>
              <a:t>less</a:t>
            </a:r>
            <a:r>
              <a:rPr lang="en-US" altLang="zh-CN" sz="2400" b="0" i="0" dirty="0">
                <a:effectLst/>
                <a:latin typeface="Avenir Book" panose="02000503020000020003" pitchFamily="2" charset="0"/>
              </a:rPr>
              <a:t> similar (zero means identical)</a:t>
            </a:r>
          </a:p>
        </p:txBody>
      </p:sp>
      <p:pic>
        <p:nvPicPr>
          <p:cNvPr id="7"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0835" y="4291033"/>
            <a:ext cx="6533461" cy="2466565"/>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4"/>
          <a:stretch>
            <a:fillRect/>
          </a:stretch>
        </p:blipFill>
        <p:spPr>
          <a:xfrm>
            <a:off x="5384800" y="3457629"/>
            <a:ext cx="1422400" cy="558800"/>
          </a:xfrm>
          <a:prstGeom prst="rect">
            <a:avLst/>
          </a:prstGeom>
        </p:spPr>
      </p:pic>
      <p:pic>
        <p:nvPicPr>
          <p:cNvPr id="4" name="图片 3"/>
          <p:cNvPicPr>
            <a:picLocks noChangeAspect="1"/>
          </p:cNvPicPr>
          <p:nvPr/>
        </p:nvPicPr>
        <p:blipFill>
          <a:blip r:embed="rId5"/>
          <a:stretch>
            <a:fillRect/>
          </a:stretch>
        </p:blipFill>
        <p:spPr>
          <a:xfrm>
            <a:off x="1890835" y="3289300"/>
            <a:ext cx="2019300" cy="8382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sym typeface="+mn-ea"/>
              </a:rPr>
              <a:t>Clustering methods--</a:t>
            </a:r>
            <a:r>
              <a:rPr lang="en-US" altLang="zh-CN" dirty="0"/>
              <a:t>K-Means</a:t>
            </a:r>
          </a:p>
        </p:txBody>
      </p:sp>
      <p:sp>
        <p:nvSpPr>
          <p:cNvPr id="3" name="内容占位符 2"/>
          <p:cNvSpPr>
            <a:spLocks noGrp="1"/>
          </p:cNvSpPr>
          <p:nvPr>
            <p:ph idx="1"/>
          </p:nvPr>
        </p:nvSpPr>
        <p:spPr/>
        <p:txBody>
          <a:bodyPr/>
          <a:lstStyle/>
          <a:p>
            <a:r>
              <a:rPr lang="en-US" altLang="zh-CN" dirty="0"/>
              <a:t>A very popular point assignment-based clustering algorithm</a:t>
            </a:r>
          </a:p>
          <a:p>
            <a:endParaRPr lang="en-US" altLang="zh-CN" dirty="0"/>
          </a:p>
          <a:p>
            <a:r>
              <a:rPr lang="en-US" altLang="zh-CN" dirty="0"/>
              <a:t>Goal: Group a set of points into </a:t>
            </a:r>
            <a:r>
              <a:rPr lang="en-US" altLang="zh-CN" i="1" dirty="0">
                <a:solidFill>
                  <a:srgbClr val="C00000"/>
                </a:solidFill>
              </a:rPr>
              <a:t>k</a:t>
            </a:r>
            <a:r>
              <a:rPr lang="en-US" altLang="zh-CN" dirty="0"/>
              <a:t> clusters, such that points within a cluster are closer to each other than point from different clusters. </a:t>
            </a:r>
          </a:p>
          <a:p>
            <a:endParaRPr lang="en-US" altLang="zh-CN" dirty="0"/>
          </a:p>
          <a:p>
            <a:r>
              <a:rPr lang="en-US" altLang="zh-CN" dirty="0"/>
              <a:t>Distance measure is typically Euclidean</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p>
        </p:txBody>
      </p:sp>
      <p:sp>
        <p:nvSpPr>
          <p:cNvPr id="3" name="内容占位符 2"/>
          <p:cNvSpPr>
            <a:spLocks noGrp="1"/>
          </p:cNvSpPr>
          <p:nvPr>
            <p:ph idx="1"/>
          </p:nvPr>
        </p:nvSpPr>
        <p:spPr/>
        <p:txBody>
          <a:bodyPr/>
          <a:lstStyle/>
          <a:p>
            <a:r>
              <a:rPr lang="en-US" altLang="zh-CN" dirty="0"/>
              <a:t>Input: </a:t>
            </a:r>
          </a:p>
          <a:p>
            <a:pPr lvl="1"/>
            <a:r>
              <a:rPr lang="en-US" altLang="zh-CN" dirty="0"/>
              <a:t>A set of points in m dimensions</a:t>
            </a:r>
          </a:p>
          <a:p>
            <a:pPr lvl="1"/>
            <a:r>
              <a:rPr lang="en-US" altLang="zh-CN" dirty="0"/>
              <a:t>The desired number of clusters K </a:t>
            </a:r>
          </a:p>
          <a:p>
            <a:endParaRPr lang="en-US" altLang="zh-CN" dirty="0"/>
          </a:p>
          <a:p>
            <a:r>
              <a:rPr lang="en-US" altLang="zh-CN" dirty="0"/>
              <a:t>Output: </a:t>
            </a:r>
          </a:p>
          <a:p>
            <a:pPr lvl="1"/>
            <a:r>
              <a:rPr lang="en-US" altLang="zh-CN" dirty="0"/>
              <a:t>A mapping from points to clusters</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p>
        </p:txBody>
      </p:sp>
      <p:sp>
        <p:nvSpPr>
          <p:cNvPr id="3" name="内容占位符 2"/>
          <p:cNvSpPr>
            <a:spLocks noGrp="1"/>
          </p:cNvSpPr>
          <p:nvPr>
            <p:ph idx="1"/>
          </p:nvPr>
        </p:nvSpPr>
        <p:spPr>
          <a:xfrm>
            <a:off x="838199" y="1825625"/>
            <a:ext cx="11019817" cy="4876732"/>
          </a:xfrm>
        </p:spPr>
        <p:txBody>
          <a:bodyPr>
            <a:normAutofit fontScale="92500" lnSpcReduction="10000"/>
          </a:bodyPr>
          <a:lstStyle/>
          <a:p>
            <a:r>
              <a:rPr lang="en-US" altLang="zh-CN" b="1" i="0" dirty="0">
                <a:effectLst/>
                <a:latin typeface="Avenir Book" panose="02000503020000020003" pitchFamily="2" charset="0"/>
              </a:rPr>
              <a:t>General algorithm</a:t>
            </a:r>
          </a:p>
          <a:p>
            <a:pPr marL="0" indent="0">
              <a:buNone/>
            </a:pPr>
            <a:endParaRPr lang="en-US" altLang="zh-CN" b="1" i="0" dirty="0">
              <a:effectLst/>
              <a:latin typeface="Avenir Book" panose="02000503020000020003" pitchFamily="2" charset="0"/>
            </a:endParaRPr>
          </a:p>
          <a:p>
            <a:pPr algn="just">
              <a:buFont typeface="+mj-lt"/>
              <a:buAutoNum type="arabicPeriod"/>
            </a:pPr>
            <a:r>
              <a:rPr lang="en-US" altLang="zh-CN" sz="2600" b="0" i="0" dirty="0">
                <a:solidFill>
                  <a:schemeClr val="accent2">
                    <a:lumMod val="75000"/>
                  </a:schemeClr>
                </a:solidFill>
                <a:effectLst/>
                <a:latin typeface="Avenir Book" panose="02000503020000020003" pitchFamily="2" charset="0"/>
              </a:rPr>
              <a:t>Initialize K random centroids (cluster center).</a:t>
            </a:r>
          </a:p>
          <a:p>
            <a:pPr lvl="1" algn="just"/>
            <a:r>
              <a:rPr lang="en-US" altLang="zh-CN" sz="2200" b="0" i="0" dirty="0">
                <a:solidFill>
                  <a:srgbClr val="292929"/>
                </a:solidFill>
                <a:effectLst/>
                <a:latin typeface="Avenir Book" panose="02000503020000020003" pitchFamily="2" charset="0"/>
              </a:rPr>
              <a:t>You could pick K random data points and make those your starting points.</a:t>
            </a:r>
          </a:p>
          <a:p>
            <a:pPr lvl="1" algn="just"/>
            <a:r>
              <a:rPr lang="en-US" altLang="zh-CN" sz="2200" b="0" i="0" dirty="0">
                <a:solidFill>
                  <a:srgbClr val="292929"/>
                </a:solidFill>
                <a:effectLst/>
                <a:latin typeface="Avenir Book" panose="02000503020000020003" pitchFamily="2" charset="0"/>
              </a:rPr>
              <a:t>Otherwise, you pick K random values for each variable.</a:t>
            </a:r>
          </a:p>
          <a:p>
            <a:pPr algn="just">
              <a:buFont typeface="+mj-lt"/>
              <a:buAutoNum type="arabicPeriod"/>
            </a:pPr>
            <a:r>
              <a:rPr lang="en-US" altLang="zh-CN" sz="2600" b="0" i="0" dirty="0">
                <a:solidFill>
                  <a:schemeClr val="accent2">
                    <a:lumMod val="75000"/>
                  </a:schemeClr>
                </a:solidFill>
                <a:effectLst/>
                <a:latin typeface="Avenir Book" panose="02000503020000020003" pitchFamily="2" charset="0"/>
              </a:rPr>
              <a:t>For every data point, look at which centroid is nearest to it.</a:t>
            </a:r>
          </a:p>
          <a:p>
            <a:pPr lvl="1" algn="just"/>
            <a:r>
              <a:rPr lang="en-US" altLang="zh-CN" sz="2200" b="0" i="0" dirty="0">
                <a:solidFill>
                  <a:srgbClr val="292929"/>
                </a:solidFill>
                <a:effectLst/>
                <a:latin typeface="Avenir Book" panose="02000503020000020003" pitchFamily="2" charset="0"/>
              </a:rPr>
              <a:t>Using some sort of measurement like Euclidean distance.</a:t>
            </a:r>
          </a:p>
          <a:p>
            <a:pPr algn="just">
              <a:buFont typeface="+mj-lt"/>
              <a:buAutoNum type="arabicPeriod"/>
            </a:pPr>
            <a:r>
              <a:rPr lang="en-US" altLang="zh-CN" sz="2600" b="0" i="0" dirty="0">
                <a:solidFill>
                  <a:schemeClr val="accent2">
                    <a:lumMod val="75000"/>
                  </a:schemeClr>
                </a:solidFill>
                <a:effectLst/>
                <a:latin typeface="Avenir Book" panose="02000503020000020003" pitchFamily="2" charset="0"/>
              </a:rPr>
              <a:t>Assign the data points to the nearest centroid.</a:t>
            </a:r>
          </a:p>
          <a:p>
            <a:pPr algn="just">
              <a:buFont typeface="+mj-lt"/>
              <a:buAutoNum type="arabicPeriod"/>
            </a:pPr>
            <a:r>
              <a:rPr lang="en-US" altLang="zh-CN" sz="2600" b="0" i="0" dirty="0">
                <a:solidFill>
                  <a:schemeClr val="accent2">
                    <a:lumMod val="75000"/>
                  </a:schemeClr>
                </a:solidFill>
                <a:effectLst/>
                <a:latin typeface="Avenir Book" panose="02000503020000020003" pitchFamily="2" charset="0"/>
              </a:rPr>
              <a:t>For every centroid, move the centroid to the average of the points assigned to that centroid.</a:t>
            </a:r>
          </a:p>
          <a:p>
            <a:pPr algn="just">
              <a:buFont typeface="+mj-lt"/>
              <a:buAutoNum type="arabicPeriod"/>
            </a:pPr>
            <a:r>
              <a:rPr lang="en-US" altLang="zh-CN" sz="2600" b="0" i="0" dirty="0">
                <a:solidFill>
                  <a:schemeClr val="accent2">
                    <a:lumMod val="75000"/>
                  </a:schemeClr>
                </a:solidFill>
                <a:effectLst/>
                <a:latin typeface="Avenir Book" panose="02000503020000020003" pitchFamily="2" charset="0"/>
              </a:rPr>
              <a:t>Repeat the last three steps until the centroid assignment no longer changes.</a:t>
            </a:r>
          </a:p>
          <a:p>
            <a:pPr lvl="1" algn="just"/>
            <a:r>
              <a:rPr lang="en-US" altLang="zh-CN" sz="2200" b="0" i="0" dirty="0">
                <a:solidFill>
                  <a:srgbClr val="292929"/>
                </a:solidFill>
                <a:effectLst/>
                <a:latin typeface="Avenir Book" panose="02000503020000020003" pitchFamily="2" charset="0"/>
              </a:rPr>
              <a:t>The algorithm is said to have “converged” once there are no more changes.</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p>
        </p:txBody>
      </p:sp>
      <p:sp>
        <p:nvSpPr>
          <p:cNvPr id="3" name="内容占位符 2"/>
          <p:cNvSpPr>
            <a:spLocks noGrp="1"/>
          </p:cNvSpPr>
          <p:nvPr>
            <p:ph idx="1"/>
          </p:nvPr>
        </p:nvSpPr>
        <p:spPr>
          <a:xfrm>
            <a:off x="8312427" y="2292626"/>
            <a:ext cx="3747052" cy="4081670"/>
          </a:xfrm>
        </p:spPr>
        <p:txBody>
          <a:bodyPr>
            <a:normAutofit/>
          </a:bodyPr>
          <a:lstStyle/>
          <a:p>
            <a:r>
              <a:rPr lang="en-US" altLang="zh-CN" sz="2000" b="1" i="0" dirty="0">
                <a:effectLst/>
                <a:latin typeface="Avenir Book" panose="02000503020000020003" pitchFamily="2" charset="0"/>
              </a:rPr>
              <a:t>General algorithm</a:t>
            </a:r>
          </a:p>
          <a:p>
            <a:pPr marL="0" indent="0">
              <a:buNone/>
            </a:pPr>
            <a:r>
              <a:rPr lang="en-US" altLang="zh-CN" sz="2000" dirty="0">
                <a:latin typeface="Avenir Book" panose="02000503020000020003" pitchFamily="2" charset="0"/>
              </a:rPr>
              <a:t>– Initialize K random centroids (cluster center).</a:t>
            </a:r>
          </a:p>
          <a:p>
            <a:pPr marL="0" indent="0">
              <a:buNone/>
            </a:pPr>
            <a:r>
              <a:rPr lang="en-US" altLang="zh-CN" sz="2000" dirty="0">
                <a:latin typeface="Avenir Book" panose="02000503020000020003" pitchFamily="2" charset="0"/>
              </a:rPr>
              <a:t>– Assign the data points to the nearest centroid</a:t>
            </a:r>
          </a:p>
          <a:p>
            <a:pPr marL="0" indent="0">
              <a:buNone/>
            </a:pPr>
            <a:r>
              <a:rPr lang="en-US" altLang="zh-CN" sz="2000" dirty="0">
                <a:latin typeface="Avenir Book" panose="02000503020000020003" pitchFamily="2" charset="0"/>
              </a:rPr>
              <a:t>– For every centroid, move the centroid to the average of the points assigned to that centroid.</a:t>
            </a:r>
          </a:p>
          <a:p>
            <a:pPr marL="0" indent="0">
              <a:buNone/>
            </a:pPr>
            <a:r>
              <a:rPr lang="en-US" altLang="zh-CN" sz="2000" dirty="0">
                <a:latin typeface="Avenir Book" panose="02000503020000020003" pitchFamily="2" charset="0"/>
              </a:rPr>
              <a:t>– Repeat until convergence</a:t>
            </a:r>
          </a:p>
          <a:p>
            <a:pPr marL="0" indent="0">
              <a:buNone/>
            </a:pPr>
            <a:endParaRPr lang="en-US" altLang="zh-CN" sz="2000" b="1" i="0" dirty="0">
              <a:effectLst/>
              <a:latin typeface="Avenir Book" panose="02000503020000020003" pitchFamily="2" charset="0"/>
            </a:endParaRPr>
          </a:p>
        </p:txBody>
      </p:sp>
      <p:pic>
        <p:nvPicPr>
          <p:cNvPr id="717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078" y="1690688"/>
            <a:ext cx="7654081" cy="516731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p>
        </p:txBody>
      </p:sp>
      <p:pic>
        <p:nvPicPr>
          <p:cNvPr id="6" name="图片 5"/>
          <p:cNvPicPr>
            <a:picLocks noChangeAspect="1"/>
          </p:cNvPicPr>
          <p:nvPr/>
        </p:nvPicPr>
        <p:blipFill>
          <a:blip r:embed="rId2"/>
          <a:stretch>
            <a:fillRect/>
          </a:stretch>
        </p:blipFill>
        <p:spPr>
          <a:xfrm>
            <a:off x="1249018" y="1755913"/>
            <a:ext cx="6370982" cy="424732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to choose </a:t>
            </a:r>
            <a:r>
              <a:rPr lang="en-US" altLang="zh-CN" i="1" dirty="0"/>
              <a:t>K</a:t>
            </a:r>
            <a:r>
              <a:rPr lang="en-US" altLang="zh-CN" dirty="0"/>
              <a:t> for K-Means</a:t>
            </a:r>
          </a:p>
        </p:txBody>
      </p:sp>
      <p:sp>
        <p:nvSpPr>
          <p:cNvPr id="3" name="内容占位符 2"/>
          <p:cNvSpPr>
            <a:spLocks noGrp="1"/>
          </p:cNvSpPr>
          <p:nvPr>
            <p:ph idx="1"/>
          </p:nvPr>
        </p:nvSpPr>
        <p:spPr/>
        <p:txBody>
          <a:bodyPr/>
          <a:lstStyle/>
          <a:p>
            <a:r>
              <a:rPr lang="en-US" altLang="zh-CN" b="1" i="0" dirty="0">
                <a:effectLst/>
                <a:latin typeface="Avenir Book" panose="02000503020000020003" pitchFamily="2" charset="0"/>
              </a:rPr>
              <a:t>The elbow method</a:t>
            </a:r>
          </a:p>
          <a:p>
            <a:pPr marL="0" indent="0">
              <a:buNone/>
            </a:pPr>
            <a:endParaRPr lang="en-US" altLang="zh-CN" b="1" i="0" dirty="0">
              <a:effectLst/>
              <a:latin typeface="Avenir Book" panose="02000503020000020003" pitchFamily="2" charset="0"/>
            </a:endParaRPr>
          </a:p>
        </p:txBody>
      </p:sp>
      <p:pic>
        <p:nvPicPr>
          <p:cNvPr id="15362" name="Picture 2" descr="See the source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8812"/>
          <a:stretch>
            <a:fillRect/>
          </a:stretch>
        </p:blipFill>
        <p:spPr bwMode="auto">
          <a:xfrm>
            <a:off x="7441924" y="4144822"/>
            <a:ext cx="4312550" cy="262478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See the source image"/>
          <p:cNvPicPr>
            <a:picLocks noChangeAspect="1" noChangeArrowheads="1"/>
          </p:cNvPicPr>
          <p:nvPr/>
        </p:nvPicPr>
        <p:blipFill rotWithShape="1">
          <a:blip r:embed="rId3">
            <a:extLst>
              <a:ext uri="{28A0092B-C50C-407E-A947-70E740481C1C}">
                <a14:useLocalDpi xmlns:a14="http://schemas.microsoft.com/office/drawing/2010/main" val="0"/>
              </a:ext>
            </a:extLst>
          </a:blip>
          <a:srcRect l="55150" b="19324"/>
          <a:stretch>
            <a:fillRect/>
          </a:stretch>
        </p:blipFill>
        <p:spPr bwMode="auto">
          <a:xfrm>
            <a:off x="698428" y="4287767"/>
            <a:ext cx="3148138" cy="2185520"/>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See the source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10304" y="4711999"/>
            <a:ext cx="2831620" cy="91495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623056" y="2481564"/>
            <a:ext cx="9789491" cy="1323439"/>
          </a:xfrm>
          <a:prstGeom prst="rect">
            <a:avLst/>
          </a:prstGeom>
          <a:noFill/>
        </p:spPr>
        <p:txBody>
          <a:bodyPr wrap="square">
            <a:spAutoFit/>
          </a:bodyPr>
          <a:lstStyle/>
          <a:p>
            <a:r>
              <a:rPr lang="en-US" altLang="zh-CN" sz="2000" b="0" i="0" dirty="0">
                <a:effectLst/>
                <a:latin typeface="Avenir Book" panose="02000503020000020003" pitchFamily="2" charset="0"/>
              </a:rPr>
              <a:t>Elbow method is one of the most popular method used to </a:t>
            </a:r>
            <a:r>
              <a:rPr lang="en-US" altLang="zh-CN" sz="2000" b="1" i="0" dirty="0">
                <a:effectLst/>
                <a:latin typeface="Avenir Book" panose="02000503020000020003" pitchFamily="2" charset="0"/>
              </a:rPr>
              <a:t>select the optimal number of clusters</a:t>
            </a:r>
            <a:r>
              <a:rPr lang="en-US" altLang="zh-CN" sz="2000" b="0" i="0" dirty="0">
                <a:effectLst/>
                <a:latin typeface="Avenir Book" panose="02000503020000020003" pitchFamily="2" charset="0"/>
              </a:rPr>
              <a:t> by fitting the model with a range of values for K in K-means algorithm. Elbow method requires drawing a line plot between SSE (Sum of Squared errors) vs number of clusters and finding the point representing the “</a:t>
            </a:r>
            <a:r>
              <a:rPr lang="en-US" altLang="zh-CN" sz="2000" b="1" i="0" dirty="0">
                <a:effectLst/>
                <a:latin typeface="Avenir Book" panose="02000503020000020003" pitchFamily="2" charset="0"/>
              </a:rPr>
              <a:t>elbow point</a:t>
            </a:r>
            <a:r>
              <a:rPr lang="en-US" altLang="zh-CN" sz="2000" b="0" i="0" dirty="0">
                <a:effectLst/>
                <a:latin typeface="Avenir Book" panose="02000503020000020003" pitchFamily="2" charset="0"/>
              </a:rPr>
              <a:t>”</a:t>
            </a:r>
            <a:endParaRPr lang="zh-CN" altLang="en-US" sz="2000" dirty="0">
              <a:latin typeface="Avenir Book" panose="02000503020000020003" pitchFamily="2"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4563044" cy="400110"/>
          </a:xfrm>
          <a:prstGeom prst="rect">
            <a:avLst/>
          </a:prstGeom>
          <a:noFill/>
        </p:spPr>
        <p:txBody>
          <a:bodyPr wrap="none" rtlCol="0">
            <a:spAutoFit/>
          </a:bodyPr>
          <a:lstStyle/>
          <a:p>
            <a:r>
              <a:rPr kumimoji="1" lang="en-US" altLang="zh-CN" sz="2000" dirty="0">
                <a:latin typeface="Avenir Book" panose="02000503020000020003" pitchFamily="2" charset="0"/>
              </a:rPr>
              <a:t>Measures of Central Tendency: </a:t>
            </a:r>
            <a:r>
              <a:rPr kumimoji="1" lang="en-US" altLang="zh-CN" sz="2000" b="1" dirty="0">
                <a:latin typeface="Avenir Book" panose="02000503020000020003" pitchFamily="2" charset="0"/>
              </a:rPr>
              <a:t>Mean</a:t>
            </a:r>
            <a:endParaRPr kumimoji="1" lang="zh-CN" altLang="en-US" sz="2000" b="1" dirty="0">
              <a:latin typeface="Avenir Book" panose="02000503020000020003" pitchFamily="2" charset="0"/>
            </a:endParaRPr>
          </a:p>
        </p:txBody>
      </p:sp>
      <p:sp>
        <p:nvSpPr>
          <p:cNvPr id="4" name="矩形 3"/>
          <p:cNvSpPr/>
          <p:nvPr/>
        </p:nvSpPr>
        <p:spPr>
          <a:xfrm>
            <a:off x="569625" y="2491979"/>
            <a:ext cx="3765774" cy="400110"/>
          </a:xfrm>
          <a:prstGeom prst="rect">
            <a:avLst/>
          </a:prstGeom>
        </p:spPr>
        <p:txBody>
          <a:bodyPr wrap="none">
            <a:spAutoFit/>
          </a:bodyPr>
          <a:lstStyle/>
          <a:p>
            <a:r>
              <a:rPr lang="en-US" altLang="zh-CN" sz="2000" dirty="0">
                <a:latin typeface="Avenir Book" panose="02000503020000020003" pitchFamily="2" charset="0"/>
              </a:rPr>
              <a:t>The average value of a data set</a:t>
            </a:r>
            <a:endParaRPr lang="zh-CN" altLang="en-US" sz="2000" dirty="0">
              <a:latin typeface="Avenir Book" panose="02000503020000020003" pitchFamily="2" charset="0"/>
            </a:endParaRPr>
          </a:p>
        </p:txBody>
      </p:sp>
      <p:pic>
        <p:nvPicPr>
          <p:cNvPr id="5" name="图片 4"/>
          <p:cNvPicPr>
            <a:picLocks noChangeAspect="1"/>
          </p:cNvPicPr>
          <p:nvPr/>
        </p:nvPicPr>
        <p:blipFill>
          <a:blip r:embed="rId2"/>
          <a:stretch>
            <a:fillRect/>
          </a:stretch>
        </p:blipFill>
        <p:spPr>
          <a:xfrm>
            <a:off x="5103211" y="2198930"/>
            <a:ext cx="3912243" cy="943355"/>
          </a:xfrm>
          <a:prstGeom prst="rect">
            <a:avLst/>
          </a:prstGeom>
        </p:spPr>
      </p:pic>
      <p:pic>
        <p:nvPicPr>
          <p:cNvPr id="2050" name="Picture 2" descr="Mean-descriptive stati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2141" y="3439815"/>
            <a:ext cx="4004915" cy="243851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a:t>
            </a:r>
          </a:p>
        </p:txBody>
      </p:sp>
      <p:pic>
        <p:nvPicPr>
          <p:cNvPr id="16386" name="Picture 2" descr="slide3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3456" y="1257773"/>
            <a:ext cx="8063395" cy="505053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clustering in Python</a:t>
            </a:r>
          </a:p>
        </p:txBody>
      </p:sp>
      <p:pic>
        <p:nvPicPr>
          <p:cNvPr id="3" name="图片 2"/>
          <p:cNvPicPr>
            <a:picLocks noChangeAspect="1"/>
          </p:cNvPicPr>
          <p:nvPr/>
        </p:nvPicPr>
        <p:blipFill>
          <a:blip r:embed="rId2"/>
          <a:stretch>
            <a:fillRect/>
          </a:stretch>
        </p:blipFill>
        <p:spPr>
          <a:xfrm>
            <a:off x="506896" y="2525920"/>
            <a:ext cx="8077200" cy="1130300"/>
          </a:xfrm>
          <a:prstGeom prst="rect">
            <a:avLst/>
          </a:prstGeom>
        </p:spPr>
      </p:pic>
      <p:sp>
        <p:nvSpPr>
          <p:cNvPr id="6" name="文本框 5"/>
          <p:cNvSpPr txBox="1"/>
          <p:nvPr/>
        </p:nvSpPr>
        <p:spPr>
          <a:xfrm>
            <a:off x="506896" y="1740384"/>
            <a:ext cx="6097656" cy="461665"/>
          </a:xfrm>
          <a:prstGeom prst="rect">
            <a:avLst/>
          </a:prstGeom>
          <a:noFill/>
        </p:spPr>
        <p:txBody>
          <a:bodyPr wrap="square">
            <a:spAutoFit/>
          </a:bodyPr>
          <a:lstStyle/>
          <a:p>
            <a:pPr algn="l"/>
            <a:r>
              <a:rPr lang="en-US" altLang="zh-CN" sz="2400" b="1" i="0" dirty="0">
                <a:effectLst/>
                <a:latin typeface="Avenir Book" panose="02000503020000020003" pitchFamily="2" charset="0"/>
              </a:rPr>
              <a:t>scikit-learn</a:t>
            </a:r>
          </a:p>
        </p:txBody>
      </p:sp>
      <p:sp>
        <p:nvSpPr>
          <p:cNvPr id="8" name="文本框 7"/>
          <p:cNvSpPr txBox="1"/>
          <p:nvPr/>
        </p:nvSpPr>
        <p:spPr>
          <a:xfrm>
            <a:off x="2700959" y="1832717"/>
            <a:ext cx="6097656" cy="369332"/>
          </a:xfrm>
          <a:prstGeom prst="rect">
            <a:avLst/>
          </a:prstGeom>
          <a:noFill/>
        </p:spPr>
        <p:txBody>
          <a:bodyPr wrap="square">
            <a:spAutoFit/>
          </a:bodyPr>
          <a:lstStyle/>
          <a:p>
            <a:r>
              <a:rPr lang="zh-CN" altLang="en-US" dirty="0">
                <a:latin typeface="Avenir Book" panose="02000503020000020003" pitchFamily="2" charset="0"/>
                <a:hlinkClick r:id="rId3"/>
              </a:rPr>
              <a:t>https://scikit-learn.org/stable/index.html</a:t>
            </a:r>
            <a:endParaRPr lang="zh-CN" altLang="en-US" dirty="0">
              <a:latin typeface="Avenir Book" panose="02000503020000020003" pitchFamily="2" charset="0"/>
            </a:endParaRPr>
          </a:p>
        </p:txBody>
      </p:sp>
      <p:pic>
        <p:nvPicPr>
          <p:cNvPr id="7" name="图片 6"/>
          <p:cNvPicPr>
            <a:picLocks noChangeAspect="1"/>
          </p:cNvPicPr>
          <p:nvPr/>
        </p:nvPicPr>
        <p:blipFill>
          <a:blip r:embed="rId4"/>
          <a:stretch>
            <a:fillRect/>
          </a:stretch>
        </p:blipFill>
        <p:spPr>
          <a:xfrm>
            <a:off x="695116" y="3816626"/>
            <a:ext cx="4011686" cy="2776054"/>
          </a:xfrm>
          <a:prstGeom prst="rect">
            <a:avLst/>
          </a:prstGeom>
        </p:spPr>
      </p:pic>
      <p:sp>
        <p:nvSpPr>
          <p:cNvPr id="11" name="文本框 10"/>
          <p:cNvSpPr txBox="1"/>
          <p:nvPr/>
        </p:nvSpPr>
        <p:spPr>
          <a:xfrm>
            <a:off x="4545496" y="6223348"/>
            <a:ext cx="6646998" cy="369332"/>
          </a:xfrm>
          <a:prstGeom prst="rect">
            <a:avLst/>
          </a:prstGeom>
          <a:noFill/>
        </p:spPr>
        <p:txBody>
          <a:bodyPr wrap="square">
            <a:spAutoFit/>
          </a:bodyPr>
          <a:lstStyle/>
          <a:p>
            <a:r>
              <a:rPr lang="zh-CN" altLang="en-US" dirty="0">
                <a:hlinkClick r:id="rId5"/>
              </a:rPr>
              <a:t>https://scikit-learn.org/stable/modules/clustering.html#clustering</a:t>
            </a:r>
            <a:endParaRPr lang="zh-CN" altLang="en-US" dirty="0"/>
          </a:p>
        </p:txBody>
      </p:sp>
      <p:sp>
        <p:nvSpPr>
          <p:cNvPr id="13" name="文本框 12"/>
          <p:cNvSpPr txBox="1"/>
          <p:nvPr/>
        </p:nvSpPr>
        <p:spPr>
          <a:xfrm>
            <a:off x="4900820" y="4769177"/>
            <a:ext cx="6097656" cy="646331"/>
          </a:xfrm>
          <a:prstGeom prst="rect">
            <a:avLst/>
          </a:prstGeom>
          <a:noFill/>
        </p:spPr>
        <p:txBody>
          <a:bodyPr wrap="square">
            <a:spAutoFit/>
          </a:bodyPr>
          <a:lstStyle/>
          <a:p>
            <a:r>
              <a:rPr lang="en-US" altLang="zh-CN" b="0" i="0" dirty="0">
                <a:solidFill>
                  <a:srgbClr val="212529"/>
                </a:solidFill>
                <a:effectLst/>
                <a:latin typeface="Avenir Book" panose="02000503020000020003" pitchFamily="2" charset="0"/>
              </a:rPr>
              <a:t>Install:</a:t>
            </a:r>
          </a:p>
          <a:p>
            <a:r>
              <a:rPr lang="en-US" altLang="zh-CN" b="0" i="0" dirty="0" err="1">
                <a:solidFill>
                  <a:srgbClr val="212529"/>
                </a:solidFill>
                <a:effectLst/>
                <a:latin typeface="Avenir Book" panose="02000503020000020003" pitchFamily="2" charset="0"/>
              </a:rPr>
              <a:t>conda</a:t>
            </a:r>
            <a:r>
              <a:rPr lang="en-US" altLang="zh-CN" b="0" i="0" dirty="0">
                <a:solidFill>
                  <a:srgbClr val="212529"/>
                </a:solidFill>
                <a:effectLst/>
                <a:latin typeface="Avenir Book" panose="02000503020000020003" pitchFamily="2" charset="0"/>
              </a:rPr>
              <a:t> install -c </a:t>
            </a:r>
            <a:r>
              <a:rPr lang="en-US" altLang="zh-CN" b="0" i="0" dirty="0" err="1">
                <a:solidFill>
                  <a:srgbClr val="212529"/>
                </a:solidFill>
                <a:effectLst/>
                <a:latin typeface="Avenir Book" panose="02000503020000020003" pitchFamily="2" charset="0"/>
              </a:rPr>
              <a:t>conda</a:t>
            </a:r>
            <a:r>
              <a:rPr lang="en-US" altLang="zh-CN" b="0" i="0" dirty="0">
                <a:solidFill>
                  <a:srgbClr val="212529"/>
                </a:solidFill>
                <a:effectLst/>
                <a:latin typeface="Avenir Book" panose="02000503020000020003" pitchFamily="2" charset="0"/>
              </a:rPr>
              <a:t>-forge scikit-learn</a:t>
            </a:r>
            <a:endParaRPr lang="zh-CN" altLang="en-US" dirty="0">
              <a:latin typeface="Avenir Book" panose="02000503020000020003" pitchFamily="2" charset="0"/>
            </a:endParaRPr>
          </a:p>
        </p:txBody>
      </p:sp>
      <p:sp>
        <p:nvSpPr>
          <p:cNvPr id="10" name="文本框 9"/>
          <p:cNvSpPr txBox="1"/>
          <p:nvPr/>
        </p:nvSpPr>
        <p:spPr>
          <a:xfrm>
            <a:off x="4554607" y="5773813"/>
            <a:ext cx="6790082" cy="369332"/>
          </a:xfrm>
          <a:prstGeom prst="rect">
            <a:avLst/>
          </a:prstGeom>
          <a:noFill/>
        </p:spPr>
        <p:txBody>
          <a:bodyPr wrap="square">
            <a:spAutoFit/>
          </a:bodyPr>
          <a:lstStyle/>
          <a:p>
            <a:r>
              <a:rPr lang="zh-CN" altLang="en-US" dirty="0">
                <a:hlinkClick r:id="rId6"/>
              </a:rPr>
              <a:t>https://scikit-learn.org/stable/modules/clustering.html#k-means</a:t>
            </a:r>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clustering in Python</a:t>
            </a:r>
          </a:p>
        </p:txBody>
      </p:sp>
      <p:sp>
        <p:nvSpPr>
          <p:cNvPr id="12" name="内容占位符 2"/>
          <p:cNvSpPr>
            <a:spLocks noGrp="1"/>
          </p:cNvSpPr>
          <p:nvPr>
            <p:ph idx="1"/>
          </p:nvPr>
        </p:nvSpPr>
        <p:spPr>
          <a:xfrm>
            <a:off x="838200" y="1825625"/>
            <a:ext cx="10515600" cy="4351338"/>
          </a:xfrm>
        </p:spPr>
        <p:txBody>
          <a:bodyPr>
            <a:normAutofit/>
          </a:bodyPr>
          <a:lstStyle/>
          <a:p>
            <a:pPr algn="l" fontAlgn="base"/>
            <a:r>
              <a:rPr lang="en-US" altLang="zh-CN" b="0" i="0" dirty="0" err="1">
                <a:solidFill>
                  <a:srgbClr val="212529"/>
                </a:solidFill>
                <a:effectLst/>
                <a:latin typeface="Avenir Book" panose="02000503020000020003" pitchFamily="2" charset="0"/>
              </a:rPr>
              <a:t>sklearn.cluster.</a:t>
            </a:r>
            <a:r>
              <a:rPr lang="en-US" altLang="zh-CN" b="1" i="0" dirty="0" err="1">
                <a:solidFill>
                  <a:srgbClr val="000000"/>
                </a:solidFill>
                <a:effectLst/>
                <a:latin typeface="Avenir Book" panose="02000503020000020003" pitchFamily="2" charset="0"/>
              </a:rPr>
              <a:t>KMeans</a:t>
            </a:r>
            <a:r>
              <a:rPr lang="en-US" altLang="zh-CN" b="1" i="0" dirty="0">
                <a:solidFill>
                  <a:srgbClr val="000000"/>
                </a:solidFill>
                <a:effectLst/>
                <a:latin typeface="Avenir Book" panose="02000503020000020003" pitchFamily="2" charset="0"/>
              </a:rPr>
              <a:t>(</a:t>
            </a:r>
            <a:r>
              <a:rPr lang="en-US" altLang="zh-CN" b="1" i="0" dirty="0" err="1">
                <a:solidFill>
                  <a:srgbClr val="000000"/>
                </a:solidFill>
                <a:effectLst/>
                <a:latin typeface="Avenir Book" panose="02000503020000020003" pitchFamily="2" charset="0"/>
              </a:rPr>
              <a:t>init</a:t>
            </a:r>
            <a:r>
              <a:rPr lang="en-US" altLang="zh-CN" b="1" i="0" dirty="0">
                <a:solidFill>
                  <a:srgbClr val="000000"/>
                </a:solidFill>
                <a:effectLst/>
                <a:latin typeface="Avenir Book" panose="02000503020000020003" pitchFamily="2" charset="0"/>
              </a:rPr>
              <a:t>=’random’, </a:t>
            </a:r>
            <a:r>
              <a:rPr lang="en-US" altLang="zh-CN" b="1" i="0" dirty="0" err="1">
                <a:solidFill>
                  <a:srgbClr val="000000"/>
                </a:solidFill>
                <a:effectLst/>
                <a:latin typeface="Avenir Book" panose="02000503020000020003" pitchFamily="2" charset="0"/>
              </a:rPr>
              <a:t>n_clusters</a:t>
            </a:r>
            <a:r>
              <a:rPr lang="en-US" altLang="zh-CN" b="1" i="0" dirty="0">
                <a:solidFill>
                  <a:srgbClr val="000000"/>
                </a:solidFill>
                <a:effectLst/>
                <a:latin typeface="Avenir Book" panose="02000503020000020003" pitchFamily="2" charset="0"/>
              </a:rPr>
              <a:t>=8, </a:t>
            </a:r>
            <a:r>
              <a:rPr lang="en-US" altLang="zh-CN" b="1" i="0" dirty="0" err="1">
                <a:solidFill>
                  <a:srgbClr val="000000"/>
                </a:solidFill>
                <a:effectLst/>
                <a:latin typeface="Avenir Book" panose="02000503020000020003" pitchFamily="2" charset="0"/>
              </a:rPr>
              <a:t>n_init</a:t>
            </a:r>
            <a:r>
              <a:rPr lang="en-US" altLang="zh-CN" b="1" i="0" dirty="0">
                <a:solidFill>
                  <a:srgbClr val="000000"/>
                </a:solidFill>
                <a:effectLst/>
                <a:latin typeface="Avenir Book" panose="02000503020000020003" pitchFamily="2" charset="0"/>
              </a:rPr>
              <a:t>=10, </a:t>
            </a:r>
            <a:r>
              <a:rPr lang="en-US" altLang="zh-CN" b="1" i="0" dirty="0" err="1">
                <a:solidFill>
                  <a:srgbClr val="000000"/>
                </a:solidFill>
                <a:effectLst/>
                <a:latin typeface="Avenir Book" panose="02000503020000020003" pitchFamily="2" charset="0"/>
              </a:rPr>
              <a:t>random_state</a:t>
            </a:r>
            <a:r>
              <a:rPr lang="en-US" altLang="zh-CN" b="1" i="0" dirty="0">
                <a:solidFill>
                  <a:srgbClr val="000000"/>
                </a:solidFill>
                <a:effectLst/>
                <a:latin typeface="Avenir Book" panose="02000503020000020003" pitchFamily="2" charset="0"/>
              </a:rPr>
              <a:t>=None)</a:t>
            </a:r>
            <a:endParaRPr lang="en-US" altLang="zh-CN" b="0" i="0" dirty="0">
              <a:solidFill>
                <a:srgbClr val="3D3D3D"/>
              </a:solidFill>
              <a:effectLst/>
              <a:latin typeface="Avenir Book" panose="02000503020000020003" pitchFamily="2" charset="0"/>
            </a:endParaRPr>
          </a:p>
          <a:p>
            <a:pPr marL="0" indent="0" algn="l" fontAlgn="base">
              <a:buNone/>
            </a:pPr>
            <a:endParaRPr lang="en-US" altLang="zh-CN" b="0" i="0" dirty="0">
              <a:solidFill>
                <a:srgbClr val="3D3D3D"/>
              </a:solidFill>
              <a:effectLst/>
              <a:latin typeface="Avenir Book" panose="02000503020000020003" pitchFamily="2" charset="0"/>
            </a:endParaRPr>
          </a:p>
          <a:p>
            <a:pPr algn="l" fontAlgn="base">
              <a:buFont typeface="Arial" panose="020B0604020202020204" pitchFamily="34" charset="0"/>
              <a:buChar char="•"/>
            </a:pPr>
            <a:r>
              <a:rPr lang="en-US" altLang="zh-CN" b="1" i="0" dirty="0" err="1">
                <a:solidFill>
                  <a:srgbClr val="000000"/>
                </a:solidFill>
                <a:effectLst/>
                <a:latin typeface="Avenir Book" panose="02000503020000020003" pitchFamily="2" charset="0"/>
              </a:rPr>
              <a:t>init</a:t>
            </a:r>
            <a:r>
              <a:rPr lang="en-US" altLang="zh-CN" b="0" i="0" dirty="0">
                <a:solidFill>
                  <a:srgbClr val="000000"/>
                </a:solidFill>
                <a:effectLst/>
                <a:latin typeface="Avenir Book" panose="02000503020000020003" pitchFamily="2" charset="0"/>
              </a:rPr>
              <a:t>: Controls the initialization technique.</a:t>
            </a:r>
            <a:endParaRPr lang="en-US" altLang="zh-CN" b="0" i="0" dirty="0">
              <a:solidFill>
                <a:srgbClr val="3D3D3D"/>
              </a:solidFill>
              <a:effectLst/>
              <a:latin typeface="Avenir Book" panose="02000503020000020003" pitchFamily="2" charset="0"/>
            </a:endParaRPr>
          </a:p>
          <a:p>
            <a:pPr algn="l" fontAlgn="base">
              <a:buFont typeface="Arial" panose="020B0604020202020204" pitchFamily="34" charset="0"/>
              <a:buChar char="•"/>
            </a:pPr>
            <a:r>
              <a:rPr lang="en-US" altLang="zh-CN" b="1" i="0" dirty="0" err="1">
                <a:solidFill>
                  <a:srgbClr val="000000"/>
                </a:solidFill>
                <a:effectLst/>
                <a:latin typeface="Avenir Book" panose="02000503020000020003" pitchFamily="2" charset="0"/>
              </a:rPr>
              <a:t>n_clusters</a:t>
            </a:r>
            <a:r>
              <a:rPr lang="en-US" altLang="zh-CN" b="0" i="0" dirty="0">
                <a:solidFill>
                  <a:srgbClr val="000000"/>
                </a:solidFill>
                <a:effectLst/>
                <a:latin typeface="Avenir Book" panose="02000503020000020003" pitchFamily="2" charset="0"/>
              </a:rPr>
              <a:t>: The number of clusters to place observations in.</a:t>
            </a:r>
            <a:endParaRPr lang="en-US" altLang="zh-CN" b="0" i="0" dirty="0">
              <a:solidFill>
                <a:srgbClr val="3D3D3D"/>
              </a:solidFill>
              <a:effectLst/>
              <a:latin typeface="Avenir Book" panose="02000503020000020003" pitchFamily="2" charset="0"/>
            </a:endParaRPr>
          </a:p>
          <a:p>
            <a:pPr algn="l" fontAlgn="base">
              <a:buFont typeface="Arial" panose="020B0604020202020204" pitchFamily="34" charset="0"/>
              <a:buChar char="•"/>
            </a:pPr>
            <a:r>
              <a:rPr lang="en-US" altLang="zh-CN" b="1" i="0" dirty="0" err="1">
                <a:solidFill>
                  <a:srgbClr val="000000"/>
                </a:solidFill>
                <a:effectLst/>
                <a:latin typeface="Avenir Book" panose="02000503020000020003" pitchFamily="2" charset="0"/>
              </a:rPr>
              <a:t>n_init</a:t>
            </a:r>
            <a:r>
              <a:rPr lang="en-US" altLang="zh-CN" b="0" i="0" dirty="0">
                <a:solidFill>
                  <a:srgbClr val="000000"/>
                </a:solidFill>
                <a:effectLst/>
                <a:latin typeface="Avenir Book" panose="02000503020000020003" pitchFamily="2" charset="0"/>
              </a:rPr>
              <a:t>: The number of initializations to perform. The default is to run the k-means algorithm 10 times and return the one with the lowest SSE.</a:t>
            </a:r>
            <a:endParaRPr lang="en-US" altLang="zh-CN" b="0" i="0" dirty="0">
              <a:solidFill>
                <a:srgbClr val="3D3D3D"/>
              </a:solidFill>
              <a:effectLst/>
              <a:latin typeface="Avenir Book" panose="02000503020000020003" pitchFamily="2" charset="0"/>
            </a:endParaRPr>
          </a:p>
          <a:p>
            <a:pPr algn="l" fontAlgn="base">
              <a:buFont typeface="Arial" panose="020B0604020202020204" pitchFamily="34" charset="0"/>
              <a:buChar char="•"/>
            </a:pPr>
            <a:r>
              <a:rPr lang="en-US" altLang="zh-CN" b="1" i="0" dirty="0" err="1">
                <a:solidFill>
                  <a:srgbClr val="000000"/>
                </a:solidFill>
                <a:effectLst/>
                <a:latin typeface="Avenir Book" panose="02000503020000020003" pitchFamily="2" charset="0"/>
              </a:rPr>
              <a:t>random_state</a:t>
            </a:r>
            <a:r>
              <a:rPr lang="en-US" altLang="zh-CN" b="0" i="0" dirty="0">
                <a:solidFill>
                  <a:srgbClr val="000000"/>
                </a:solidFill>
                <a:effectLst/>
                <a:latin typeface="Avenir Book" panose="02000503020000020003" pitchFamily="2" charset="0"/>
              </a:rPr>
              <a:t>: An integer value you can pick to make the results of the algorithm reproducible. </a:t>
            </a:r>
            <a:endParaRPr lang="en-US" altLang="zh-CN" b="0" i="0" dirty="0">
              <a:solidFill>
                <a:srgbClr val="3D3D3D"/>
              </a:solidFill>
              <a:effectLst/>
              <a:latin typeface="Avenir Book" panose="02000503020000020003" pitchFamily="2" charset="0"/>
            </a:endParaRPr>
          </a:p>
          <a:p>
            <a:endParaRPr lang="en-US" altLang="zh-CN" b="1" i="0" dirty="0">
              <a:effectLst/>
              <a:latin typeface="Avenir Book" panose="02000503020000020003" pitchFamily="2"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clustering in Python</a:t>
            </a:r>
          </a:p>
        </p:txBody>
      </p:sp>
      <p:pic>
        <p:nvPicPr>
          <p:cNvPr id="3" name="图片 2"/>
          <p:cNvPicPr>
            <a:picLocks noChangeAspect="1"/>
          </p:cNvPicPr>
          <p:nvPr/>
        </p:nvPicPr>
        <p:blipFill rotWithShape="1">
          <a:blip r:embed="rId2"/>
          <a:srcRect b="74392"/>
          <a:stretch>
            <a:fillRect/>
          </a:stretch>
        </p:blipFill>
        <p:spPr>
          <a:xfrm>
            <a:off x="343877" y="1887660"/>
            <a:ext cx="6094730" cy="1931743"/>
          </a:xfrm>
          <a:prstGeom prst="rect">
            <a:avLst/>
          </a:prstGeom>
        </p:spPr>
      </p:pic>
      <p:pic>
        <p:nvPicPr>
          <p:cNvPr id="5" name="图片 4"/>
          <p:cNvPicPr>
            <a:picLocks noChangeAspect="1"/>
          </p:cNvPicPr>
          <p:nvPr/>
        </p:nvPicPr>
        <p:blipFill rotWithShape="1">
          <a:blip r:embed="rId2"/>
          <a:srcRect t="25150"/>
          <a:stretch>
            <a:fillRect/>
          </a:stretch>
        </p:blipFill>
        <p:spPr>
          <a:xfrm>
            <a:off x="6598138" y="1993594"/>
            <a:ext cx="4603261" cy="4264584"/>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clustering in Python</a:t>
            </a:r>
          </a:p>
        </p:txBody>
      </p:sp>
      <p:pic>
        <p:nvPicPr>
          <p:cNvPr id="4" name="图片 3"/>
          <p:cNvPicPr>
            <a:picLocks noChangeAspect="1"/>
          </p:cNvPicPr>
          <p:nvPr/>
        </p:nvPicPr>
        <p:blipFill>
          <a:blip r:embed="rId2"/>
          <a:stretch>
            <a:fillRect/>
          </a:stretch>
        </p:blipFill>
        <p:spPr>
          <a:xfrm>
            <a:off x="757570" y="1690688"/>
            <a:ext cx="4499344" cy="4895119"/>
          </a:xfrm>
          <a:prstGeom prst="rect">
            <a:avLst/>
          </a:prstGeom>
        </p:spPr>
      </p:pic>
      <p:pic>
        <p:nvPicPr>
          <p:cNvPr id="6" name="图片 5"/>
          <p:cNvPicPr>
            <a:picLocks noChangeAspect="1"/>
          </p:cNvPicPr>
          <p:nvPr/>
        </p:nvPicPr>
        <p:blipFill>
          <a:blip r:embed="rId3"/>
          <a:stretch>
            <a:fillRect/>
          </a:stretch>
        </p:blipFill>
        <p:spPr>
          <a:xfrm>
            <a:off x="5337544" y="2809358"/>
            <a:ext cx="6642086" cy="3683517"/>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clustering in Python</a:t>
            </a:r>
          </a:p>
        </p:txBody>
      </p:sp>
      <p:pic>
        <p:nvPicPr>
          <p:cNvPr id="3" name="图片 2"/>
          <p:cNvPicPr>
            <a:picLocks noChangeAspect="1"/>
          </p:cNvPicPr>
          <p:nvPr/>
        </p:nvPicPr>
        <p:blipFill rotWithShape="1">
          <a:blip r:embed="rId2"/>
          <a:srcRect t="18539"/>
          <a:stretch>
            <a:fillRect/>
          </a:stretch>
        </p:blipFill>
        <p:spPr>
          <a:xfrm>
            <a:off x="838200" y="2232837"/>
            <a:ext cx="7136567" cy="3097214"/>
          </a:xfrm>
          <a:prstGeom prst="rect">
            <a:avLst/>
          </a:prstGeom>
        </p:spPr>
      </p:pic>
      <p:pic>
        <p:nvPicPr>
          <p:cNvPr id="5" name="图片 4"/>
          <p:cNvPicPr>
            <a:picLocks noChangeAspect="1"/>
          </p:cNvPicPr>
          <p:nvPr/>
        </p:nvPicPr>
        <p:blipFill>
          <a:blip r:embed="rId3"/>
          <a:stretch>
            <a:fillRect/>
          </a:stretch>
        </p:blipFill>
        <p:spPr>
          <a:xfrm>
            <a:off x="838200" y="5445997"/>
            <a:ext cx="4960434" cy="1168217"/>
          </a:xfrm>
          <a:prstGeom prst="rect">
            <a:avLst/>
          </a:prstGeom>
        </p:spPr>
      </p:pic>
      <p:pic>
        <p:nvPicPr>
          <p:cNvPr id="4" name="图片 3"/>
          <p:cNvPicPr>
            <a:picLocks noChangeAspect="1"/>
          </p:cNvPicPr>
          <p:nvPr/>
        </p:nvPicPr>
        <p:blipFill>
          <a:blip r:embed="rId4"/>
          <a:stretch>
            <a:fillRect/>
          </a:stretch>
        </p:blipFill>
        <p:spPr>
          <a:xfrm>
            <a:off x="912628" y="1231362"/>
            <a:ext cx="6710916" cy="100147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clustering in Python</a:t>
            </a:r>
          </a:p>
        </p:txBody>
      </p:sp>
      <p:pic>
        <p:nvPicPr>
          <p:cNvPr id="4" name="图片 3"/>
          <p:cNvPicPr>
            <a:picLocks noChangeAspect="1"/>
          </p:cNvPicPr>
          <p:nvPr/>
        </p:nvPicPr>
        <p:blipFill>
          <a:blip r:embed="rId2"/>
          <a:stretch>
            <a:fillRect/>
          </a:stretch>
        </p:blipFill>
        <p:spPr>
          <a:xfrm>
            <a:off x="559242" y="1690688"/>
            <a:ext cx="5054747" cy="4948999"/>
          </a:xfrm>
          <a:prstGeom prst="rect">
            <a:avLst/>
          </a:prstGeom>
        </p:spPr>
      </p:pic>
      <p:pic>
        <p:nvPicPr>
          <p:cNvPr id="5" name="图片 4"/>
          <p:cNvPicPr>
            <a:picLocks noChangeAspect="1"/>
          </p:cNvPicPr>
          <p:nvPr/>
        </p:nvPicPr>
        <p:blipFill>
          <a:blip r:embed="rId3"/>
          <a:stretch>
            <a:fillRect/>
          </a:stretch>
        </p:blipFill>
        <p:spPr>
          <a:xfrm>
            <a:off x="5862082" y="2703328"/>
            <a:ext cx="5967833" cy="356988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K-Means clustering in Python</a:t>
            </a:r>
          </a:p>
        </p:txBody>
      </p:sp>
      <p:sp>
        <p:nvSpPr>
          <p:cNvPr id="3" name="文本框 2"/>
          <p:cNvSpPr txBox="1"/>
          <p:nvPr/>
        </p:nvSpPr>
        <p:spPr>
          <a:xfrm>
            <a:off x="604284" y="1850065"/>
            <a:ext cx="7022179" cy="461665"/>
          </a:xfrm>
          <a:prstGeom prst="rect">
            <a:avLst/>
          </a:prstGeom>
          <a:noFill/>
        </p:spPr>
        <p:txBody>
          <a:bodyPr wrap="none" rtlCol="0">
            <a:spAutoFit/>
          </a:bodyPr>
          <a:lstStyle/>
          <a:p>
            <a:r>
              <a:rPr kumimoji="1" lang="en-US" altLang="zh-CN" sz="2400" dirty="0">
                <a:latin typeface="Avenir Book" panose="02000503020000020003" pitchFamily="2" charset="0"/>
              </a:rPr>
              <a:t>Determine the optimal K using the elbow method</a:t>
            </a:r>
            <a:endParaRPr kumimoji="1" lang="zh-CN" altLang="en-US" sz="2400" dirty="0">
              <a:latin typeface="Avenir Book" panose="02000503020000020003" pitchFamily="2" charset="0"/>
            </a:endParaRPr>
          </a:p>
        </p:txBody>
      </p:sp>
      <p:pic>
        <p:nvPicPr>
          <p:cNvPr id="6" name="图片 5"/>
          <p:cNvPicPr>
            <a:picLocks noChangeAspect="1"/>
          </p:cNvPicPr>
          <p:nvPr/>
        </p:nvPicPr>
        <p:blipFill rotWithShape="1">
          <a:blip r:embed="rId2"/>
          <a:srcRect b="75502"/>
          <a:stretch>
            <a:fillRect/>
          </a:stretch>
        </p:blipFill>
        <p:spPr>
          <a:xfrm>
            <a:off x="424402" y="2842171"/>
            <a:ext cx="5671598" cy="1704100"/>
          </a:xfrm>
          <a:prstGeom prst="rect">
            <a:avLst/>
          </a:prstGeom>
        </p:spPr>
      </p:pic>
      <p:pic>
        <p:nvPicPr>
          <p:cNvPr id="7" name="图片 6"/>
          <p:cNvPicPr>
            <a:picLocks noChangeAspect="1"/>
          </p:cNvPicPr>
          <p:nvPr/>
        </p:nvPicPr>
        <p:blipFill rotWithShape="1">
          <a:blip r:embed="rId2"/>
          <a:srcRect t="23223"/>
          <a:stretch>
            <a:fillRect/>
          </a:stretch>
        </p:blipFill>
        <p:spPr>
          <a:xfrm>
            <a:off x="6553522" y="2471107"/>
            <a:ext cx="4577464" cy="4310363"/>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Principal component analysis (PCA)</a:t>
            </a:r>
            <a:endParaRPr kumimoji="1" lang="zh-CN" altLang="en-US" dirty="0"/>
          </a:p>
        </p:txBody>
      </p:sp>
      <p:sp>
        <p:nvSpPr>
          <p:cNvPr id="3" name="内容占位符 2"/>
          <p:cNvSpPr>
            <a:spLocks noGrp="1"/>
          </p:cNvSpPr>
          <p:nvPr>
            <p:ph idx="1"/>
          </p:nvPr>
        </p:nvSpPr>
        <p:spPr/>
        <p:txBody>
          <a:bodyPr/>
          <a:lstStyle/>
          <a:p>
            <a:r>
              <a:rPr lang="en-US" altLang="zh-CN" dirty="0">
                <a:solidFill>
                  <a:srgbClr val="273239"/>
                </a:solidFill>
                <a:latin typeface="Avenir Book" panose="02000503020000020003" pitchFamily="2" charset="0"/>
              </a:rPr>
              <a:t>C</a:t>
            </a:r>
            <a:r>
              <a:rPr lang="en-US" altLang="zh-CN" b="0" i="0" dirty="0">
                <a:solidFill>
                  <a:srgbClr val="273239"/>
                </a:solidFill>
                <a:effectLst/>
                <a:latin typeface="Avenir Book" panose="02000503020000020003" pitchFamily="2" charset="0"/>
              </a:rPr>
              <a:t>onverts data from high dimensional space to low dimensional space by selecting the most important attributes that capture maximum information about the dataset.</a:t>
            </a:r>
            <a:endParaRPr lang="en-US" altLang="zh-CN" dirty="0">
              <a:latin typeface="Avenir Book" panose="02000503020000020003" pitchFamily="2" charset="0"/>
            </a:endParaRPr>
          </a:p>
        </p:txBody>
      </p:sp>
      <p:sp>
        <p:nvSpPr>
          <p:cNvPr id="5" name="文本框 4"/>
          <p:cNvSpPr txBox="1"/>
          <p:nvPr/>
        </p:nvSpPr>
        <p:spPr>
          <a:xfrm>
            <a:off x="545782" y="3287375"/>
            <a:ext cx="9398317" cy="369332"/>
          </a:xfrm>
          <a:prstGeom prst="rect">
            <a:avLst/>
          </a:prstGeom>
          <a:noFill/>
        </p:spPr>
        <p:txBody>
          <a:bodyPr wrap="square">
            <a:spAutoFit/>
          </a:bodyPr>
          <a:lstStyle/>
          <a:p>
            <a:r>
              <a:rPr lang="zh-CN" altLang="en-US" dirty="0">
                <a:hlinkClick r:id="rId2"/>
              </a:rPr>
              <a:t>https://scikit-learn.org/stable/modules/generated/sklearn.decomposition.PCA.html</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Principal component analysis (PCA)</a:t>
            </a:r>
            <a:endParaRPr kumimoji="1" lang="zh-CN" altLang="en-US" dirty="0"/>
          </a:p>
        </p:txBody>
      </p:sp>
      <p:pic>
        <p:nvPicPr>
          <p:cNvPr id="11" name="图片 10"/>
          <p:cNvPicPr>
            <a:picLocks noChangeAspect="1"/>
          </p:cNvPicPr>
          <p:nvPr/>
        </p:nvPicPr>
        <p:blipFill>
          <a:blip r:embed="rId2"/>
          <a:stretch>
            <a:fillRect/>
          </a:stretch>
        </p:blipFill>
        <p:spPr>
          <a:xfrm>
            <a:off x="584200" y="1690688"/>
            <a:ext cx="5511800" cy="4622800"/>
          </a:xfrm>
          <a:prstGeom prst="rect">
            <a:avLst/>
          </a:prstGeom>
        </p:spPr>
      </p:pic>
      <p:pic>
        <p:nvPicPr>
          <p:cNvPr id="12" name="图片 11"/>
          <p:cNvPicPr>
            <a:picLocks noChangeAspect="1"/>
          </p:cNvPicPr>
          <p:nvPr/>
        </p:nvPicPr>
        <p:blipFill>
          <a:blip r:embed="rId3"/>
          <a:stretch>
            <a:fillRect/>
          </a:stretch>
        </p:blipFill>
        <p:spPr>
          <a:xfrm>
            <a:off x="6350000" y="1800072"/>
            <a:ext cx="5334000" cy="37846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4563044" cy="400110"/>
          </a:xfrm>
          <a:prstGeom prst="rect">
            <a:avLst/>
          </a:prstGeom>
          <a:noFill/>
        </p:spPr>
        <p:txBody>
          <a:bodyPr wrap="none" rtlCol="0">
            <a:spAutoFit/>
          </a:bodyPr>
          <a:lstStyle/>
          <a:p>
            <a:r>
              <a:rPr kumimoji="1" lang="en-US" altLang="zh-CN" sz="2000" dirty="0">
                <a:latin typeface="Avenir Book" panose="02000503020000020003" pitchFamily="2" charset="0"/>
              </a:rPr>
              <a:t>Measures of Central Tendency: </a:t>
            </a:r>
            <a:r>
              <a:rPr kumimoji="1" lang="en-US" altLang="zh-CN" sz="2000" b="1" dirty="0">
                <a:latin typeface="Avenir Book" panose="02000503020000020003" pitchFamily="2" charset="0"/>
              </a:rPr>
              <a:t>Mean</a:t>
            </a:r>
            <a:endParaRPr kumimoji="1" lang="zh-CN" altLang="en-US" sz="2000" b="1" dirty="0">
              <a:latin typeface="Avenir Book" panose="02000503020000020003" pitchFamily="2" charset="0"/>
            </a:endParaRPr>
          </a:p>
        </p:txBody>
      </p:sp>
      <p:sp>
        <p:nvSpPr>
          <p:cNvPr id="4" name="矩形 3"/>
          <p:cNvSpPr/>
          <p:nvPr/>
        </p:nvSpPr>
        <p:spPr>
          <a:xfrm>
            <a:off x="569625" y="2491979"/>
            <a:ext cx="3765774" cy="400110"/>
          </a:xfrm>
          <a:prstGeom prst="rect">
            <a:avLst/>
          </a:prstGeom>
        </p:spPr>
        <p:txBody>
          <a:bodyPr wrap="none">
            <a:spAutoFit/>
          </a:bodyPr>
          <a:lstStyle/>
          <a:p>
            <a:r>
              <a:rPr lang="en-US" altLang="zh-CN" sz="2000" dirty="0">
                <a:latin typeface="Avenir Book" panose="02000503020000020003" pitchFamily="2" charset="0"/>
              </a:rPr>
              <a:t>The average value of a data set</a:t>
            </a:r>
            <a:endParaRPr lang="zh-CN" altLang="en-US" sz="2000" dirty="0">
              <a:latin typeface="Avenir Book" panose="02000503020000020003" pitchFamily="2" charset="0"/>
            </a:endParaRPr>
          </a:p>
        </p:txBody>
      </p:sp>
      <p:pic>
        <p:nvPicPr>
          <p:cNvPr id="6" name="图片 5"/>
          <p:cNvPicPr>
            <a:picLocks noChangeAspect="1"/>
          </p:cNvPicPr>
          <p:nvPr/>
        </p:nvPicPr>
        <p:blipFill>
          <a:blip r:embed="rId2"/>
          <a:stretch>
            <a:fillRect/>
          </a:stretch>
        </p:blipFill>
        <p:spPr>
          <a:xfrm>
            <a:off x="365840" y="3154360"/>
            <a:ext cx="5004811" cy="2738307"/>
          </a:xfrm>
          <a:prstGeom prst="rect">
            <a:avLst/>
          </a:prstGeom>
        </p:spPr>
      </p:pic>
      <p:pic>
        <p:nvPicPr>
          <p:cNvPr id="7" name="图片 6"/>
          <p:cNvPicPr>
            <a:picLocks noChangeAspect="1"/>
          </p:cNvPicPr>
          <p:nvPr/>
        </p:nvPicPr>
        <p:blipFill>
          <a:blip r:embed="rId3"/>
          <a:stretch>
            <a:fillRect/>
          </a:stretch>
        </p:blipFill>
        <p:spPr>
          <a:xfrm>
            <a:off x="6232243" y="3286510"/>
            <a:ext cx="3962400" cy="977900"/>
          </a:xfrm>
          <a:prstGeom prst="rect">
            <a:avLst/>
          </a:prstGeom>
        </p:spPr>
      </p:pic>
      <p:sp>
        <p:nvSpPr>
          <p:cNvPr id="8" name="文本框 7"/>
          <p:cNvSpPr txBox="1"/>
          <p:nvPr/>
        </p:nvSpPr>
        <p:spPr>
          <a:xfrm>
            <a:off x="6232243" y="2883237"/>
            <a:ext cx="2828018" cy="369332"/>
          </a:xfrm>
          <a:prstGeom prst="rect">
            <a:avLst/>
          </a:prstGeom>
          <a:noFill/>
        </p:spPr>
        <p:txBody>
          <a:bodyPr wrap="none" rtlCol="0">
            <a:spAutoFit/>
          </a:bodyPr>
          <a:lstStyle/>
          <a:p>
            <a:r>
              <a:rPr kumimoji="1" lang="en-US" altLang="zh-CN" dirty="0" err="1"/>
              <a:t>pandas.DataFrame</a:t>
            </a:r>
            <a:r>
              <a:rPr kumimoji="1" lang="en-US" altLang="zh-CN" b="1" dirty="0" err="1">
                <a:solidFill>
                  <a:schemeClr val="accent2">
                    <a:lumMod val="75000"/>
                  </a:schemeClr>
                </a:solidFill>
              </a:rPr>
              <a:t>.mean</a:t>
            </a:r>
            <a:r>
              <a:rPr kumimoji="1" lang="en-US" altLang="zh-CN" b="1" dirty="0">
                <a:solidFill>
                  <a:schemeClr val="accent2">
                    <a:lumMod val="75000"/>
                  </a:schemeClr>
                </a:solidFill>
              </a:rPr>
              <a:t>()</a:t>
            </a:r>
            <a:endParaRPr kumimoji="1" lang="zh-CN" altLang="en-US" b="1" dirty="0">
              <a:solidFill>
                <a:schemeClr val="accent2">
                  <a:lumMod val="75000"/>
                </a:schemeClr>
              </a:solidFill>
            </a:endParaRPr>
          </a:p>
        </p:txBody>
      </p:sp>
      <p:sp>
        <p:nvSpPr>
          <p:cNvPr id="10" name="文本框 9"/>
          <p:cNvSpPr txBox="1"/>
          <p:nvPr/>
        </p:nvSpPr>
        <p:spPr>
          <a:xfrm>
            <a:off x="6232243" y="4585109"/>
            <a:ext cx="1683474" cy="369332"/>
          </a:xfrm>
          <a:prstGeom prst="rect">
            <a:avLst/>
          </a:prstGeom>
          <a:noFill/>
        </p:spPr>
        <p:txBody>
          <a:bodyPr wrap="none" rtlCol="0">
            <a:spAutoFit/>
          </a:bodyPr>
          <a:lstStyle/>
          <a:p>
            <a:r>
              <a:rPr kumimoji="1" lang="en-US" altLang="zh-CN" dirty="0" err="1"/>
              <a:t>numpy</a:t>
            </a:r>
            <a:r>
              <a:rPr kumimoji="1" lang="en-US" altLang="zh-CN" b="1" dirty="0" err="1">
                <a:solidFill>
                  <a:schemeClr val="accent2">
                    <a:lumMod val="75000"/>
                  </a:schemeClr>
                </a:solidFill>
              </a:rPr>
              <a:t>.mean</a:t>
            </a:r>
            <a:r>
              <a:rPr kumimoji="1" lang="en-US" altLang="zh-CN" b="1" dirty="0">
                <a:solidFill>
                  <a:schemeClr val="accent2">
                    <a:lumMod val="75000"/>
                  </a:schemeClr>
                </a:solidFill>
              </a:rPr>
              <a:t>()</a:t>
            </a:r>
            <a:endParaRPr kumimoji="1" lang="zh-CN" altLang="en-US" b="1" dirty="0">
              <a:solidFill>
                <a:schemeClr val="accent2">
                  <a:lumMod val="75000"/>
                </a:schemeClr>
              </a:solidFill>
            </a:endParaRPr>
          </a:p>
        </p:txBody>
      </p:sp>
      <p:pic>
        <p:nvPicPr>
          <p:cNvPr id="9" name="图片 8"/>
          <p:cNvPicPr>
            <a:picLocks noChangeAspect="1"/>
          </p:cNvPicPr>
          <p:nvPr/>
        </p:nvPicPr>
        <p:blipFill>
          <a:blip r:embed="rId4"/>
          <a:stretch>
            <a:fillRect/>
          </a:stretch>
        </p:blipFill>
        <p:spPr>
          <a:xfrm>
            <a:off x="6232243" y="4987302"/>
            <a:ext cx="3848100" cy="102870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Principal component analysis (PCA)</a:t>
            </a:r>
            <a:endParaRPr kumimoji="1" lang="zh-CN" altLang="en-US" dirty="0"/>
          </a:p>
        </p:txBody>
      </p:sp>
      <p:pic>
        <p:nvPicPr>
          <p:cNvPr id="3" name="图片 2"/>
          <p:cNvPicPr>
            <a:picLocks noChangeAspect="1"/>
          </p:cNvPicPr>
          <p:nvPr/>
        </p:nvPicPr>
        <p:blipFill>
          <a:blip r:embed="rId2"/>
          <a:stretch>
            <a:fillRect/>
          </a:stretch>
        </p:blipFill>
        <p:spPr>
          <a:xfrm>
            <a:off x="2557001" y="1847440"/>
            <a:ext cx="6134100" cy="42545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Principal component analysis (PCA)</a:t>
            </a:r>
            <a:endParaRPr kumimoji="1" lang="zh-CN" altLang="en-US" dirty="0"/>
          </a:p>
        </p:txBody>
      </p:sp>
      <p:pic>
        <p:nvPicPr>
          <p:cNvPr id="4" name="图片 3"/>
          <p:cNvPicPr>
            <a:picLocks noChangeAspect="1"/>
          </p:cNvPicPr>
          <p:nvPr/>
        </p:nvPicPr>
        <p:blipFill>
          <a:blip r:embed="rId2"/>
          <a:stretch>
            <a:fillRect/>
          </a:stretch>
        </p:blipFill>
        <p:spPr>
          <a:xfrm>
            <a:off x="443886" y="2144048"/>
            <a:ext cx="5168900" cy="3543300"/>
          </a:xfrm>
          <a:prstGeom prst="rect">
            <a:avLst/>
          </a:prstGeom>
        </p:spPr>
      </p:pic>
      <p:pic>
        <p:nvPicPr>
          <p:cNvPr id="5" name="图片 4"/>
          <p:cNvPicPr>
            <a:picLocks noChangeAspect="1"/>
          </p:cNvPicPr>
          <p:nvPr/>
        </p:nvPicPr>
        <p:blipFill>
          <a:blip r:embed="rId3"/>
          <a:stretch>
            <a:fillRect/>
          </a:stretch>
        </p:blipFill>
        <p:spPr>
          <a:xfrm>
            <a:off x="5857159" y="1800533"/>
            <a:ext cx="6019800" cy="449580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Supervised learning</a:t>
            </a:r>
            <a:endParaRPr kumimoji="1" lang="zh-CN" altLang="en-US" dirty="0"/>
          </a:p>
        </p:txBody>
      </p:sp>
      <p:sp>
        <p:nvSpPr>
          <p:cNvPr id="3" name="内容占位符 2"/>
          <p:cNvSpPr>
            <a:spLocks noGrp="1"/>
          </p:cNvSpPr>
          <p:nvPr>
            <p:ph idx="1"/>
          </p:nvPr>
        </p:nvSpPr>
        <p:spPr/>
        <p:txBody>
          <a:bodyPr/>
          <a:lstStyle/>
          <a:p>
            <a:r>
              <a:rPr lang="en-US" altLang="zh-CN" dirty="0">
                <a:solidFill>
                  <a:srgbClr val="273239"/>
                </a:solidFill>
                <a:latin typeface="Avenir Book" panose="02000503020000020003" pitchFamily="2" charset="0"/>
              </a:rPr>
              <a:t>Logistic Regression: Logistic regression is a statistical method used for binary classification problems, although its name includes "regression", it is actually a classification algorithm. Logistic regression classifies an event by estimating its probability of occurrence, which ranges from 0 to 1.</a:t>
            </a:r>
            <a:endParaRPr lang="en-US" altLang="zh-CN" dirty="0">
              <a:latin typeface="Avenir Book" panose="02000503020000020003" pitchFamily="2" charset="0"/>
            </a:endParaRPr>
          </a:p>
        </p:txBody>
      </p:sp>
    </p:spTree>
    <p:extLst>
      <p:ext uri="{BB962C8B-B14F-4D97-AF65-F5344CB8AC3E}">
        <p14:creationId xmlns:p14="http://schemas.microsoft.com/office/powerpoint/2010/main" val="35883654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Logistic Regression</a:t>
            </a:r>
            <a:endParaRPr kumimoji="1" lang="zh-CN" altLang="en-US" dirty="0"/>
          </a:p>
        </p:txBody>
      </p:sp>
      <p:pic>
        <p:nvPicPr>
          <p:cNvPr id="4" name="图片 3">
            <a:extLst>
              <a:ext uri="{FF2B5EF4-FFF2-40B4-BE49-F238E27FC236}">
                <a16:creationId xmlns:a16="http://schemas.microsoft.com/office/drawing/2014/main" id="{3E837F9F-FCC9-B34A-C46B-767D2F888569}"/>
              </a:ext>
            </a:extLst>
          </p:cNvPr>
          <p:cNvPicPr>
            <a:picLocks noChangeAspect="1"/>
          </p:cNvPicPr>
          <p:nvPr/>
        </p:nvPicPr>
        <p:blipFill>
          <a:blip r:embed="rId2"/>
          <a:stretch>
            <a:fillRect/>
          </a:stretch>
        </p:blipFill>
        <p:spPr>
          <a:xfrm>
            <a:off x="838200" y="1800072"/>
            <a:ext cx="4867275" cy="1466850"/>
          </a:xfrm>
          <a:prstGeom prst="rect">
            <a:avLst/>
          </a:prstGeom>
        </p:spPr>
      </p:pic>
      <p:pic>
        <p:nvPicPr>
          <p:cNvPr id="8" name="图片 7">
            <a:extLst>
              <a:ext uri="{FF2B5EF4-FFF2-40B4-BE49-F238E27FC236}">
                <a16:creationId xmlns:a16="http://schemas.microsoft.com/office/drawing/2014/main" id="{5A9AD397-2E1A-F817-7A27-686F26091597}"/>
              </a:ext>
            </a:extLst>
          </p:cNvPr>
          <p:cNvPicPr>
            <a:picLocks noChangeAspect="1"/>
          </p:cNvPicPr>
          <p:nvPr/>
        </p:nvPicPr>
        <p:blipFill>
          <a:blip r:embed="rId3"/>
          <a:stretch>
            <a:fillRect/>
          </a:stretch>
        </p:blipFill>
        <p:spPr>
          <a:xfrm>
            <a:off x="6680508" y="1800072"/>
            <a:ext cx="4371975" cy="2305050"/>
          </a:xfrm>
          <a:prstGeom prst="rect">
            <a:avLst/>
          </a:prstGeom>
        </p:spPr>
      </p:pic>
      <p:pic>
        <p:nvPicPr>
          <p:cNvPr id="10" name="图片 9">
            <a:extLst>
              <a:ext uri="{FF2B5EF4-FFF2-40B4-BE49-F238E27FC236}">
                <a16:creationId xmlns:a16="http://schemas.microsoft.com/office/drawing/2014/main" id="{B7B82D89-EA13-216E-80A1-219A2309F405}"/>
              </a:ext>
            </a:extLst>
          </p:cNvPr>
          <p:cNvPicPr>
            <a:picLocks noChangeAspect="1"/>
          </p:cNvPicPr>
          <p:nvPr/>
        </p:nvPicPr>
        <p:blipFill>
          <a:blip r:embed="rId4"/>
          <a:stretch>
            <a:fillRect/>
          </a:stretch>
        </p:blipFill>
        <p:spPr>
          <a:xfrm>
            <a:off x="838200" y="4105122"/>
            <a:ext cx="8248650" cy="2057400"/>
          </a:xfrm>
          <a:prstGeom prst="rect">
            <a:avLst/>
          </a:prstGeom>
        </p:spPr>
      </p:pic>
    </p:spTree>
    <p:extLst>
      <p:ext uri="{BB962C8B-B14F-4D97-AF65-F5344CB8AC3E}">
        <p14:creationId xmlns:p14="http://schemas.microsoft.com/office/powerpoint/2010/main" val="18444478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Supervised learning</a:t>
            </a:r>
            <a:endParaRPr kumimoji="1" lang="zh-CN" altLang="en-US" dirty="0"/>
          </a:p>
        </p:txBody>
      </p:sp>
      <p:sp>
        <p:nvSpPr>
          <p:cNvPr id="3" name="内容占位符 2"/>
          <p:cNvSpPr>
            <a:spLocks noGrp="1"/>
          </p:cNvSpPr>
          <p:nvPr>
            <p:ph idx="1"/>
          </p:nvPr>
        </p:nvSpPr>
        <p:spPr/>
        <p:txBody>
          <a:bodyPr/>
          <a:lstStyle/>
          <a:p>
            <a:r>
              <a:rPr lang="en-US" altLang="zh-CN" dirty="0">
                <a:solidFill>
                  <a:srgbClr val="273239"/>
                </a:solidFill>
                <a:latin typeface="Avenir Book" panose="02000503020000020003" pitchFamily="2" charset="0"/>
              </a:rPr>
              <a:t>Linear Regression:</a:t>
            </a:r>
            <a:r>
              <a:rPr lang="zh-CN" altLang="en-US" dirty="0">
                <a:solidFill>
                  <a:srgbClr val="273239"/>
                </a:solidFill>
                <a:latin typeface="Avenir Book" panose="02000503020000020003" pitchFamily="2" charset="0"/>
              </a:rPr>
              <a:t> </a:t>
            </a:r>
            <a:r>
              <a:rPr lang="en-US" altLang="zh-CN" dirty="0">
                <a:solidFill>
                  <a:srgbClr val="273239"/>
                </a:solidFill>
                <a:latin typeface="Avenir Book" panose="02000503020000020003" pitchFamily="2" charset="0"/>
              </a:rPr>
              <a:t>Linear regression is a statistical method used to analyze the linear relationship between two or more variables. It attempts to model the relationship between the dependent variable (target variable) and one or more independent variables (features) through a straight line. The goal is to find the best fitting line that minimizes the sum of squared distances from all sample points to the line.</a:t>
            </a:r>
            <a:endParaRPr lang="en-US" altLang="zh-CN" dirty="0">
              <a:latin typeface="Avenir Book" panose="02000503020000020003" pitchFamily="2" charset="0"/>
            </a:endParaRPr>
          </a:p>
        </p:txBody>
      </p:sp>
    </p:spTree>
    <p:extLst>
      <p:ext uri="{BB962C8B-B14F-4D97-AF65-F5344CB8AC3E}">
        <p14:creationId xmlns:p14="http://schemas.microsoft.com/office/powerpoint/2010/main" val="175385853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Linear Regression</a:t>
            </a:r>
            <a:endParaRPr kumimoji="1" lang="zh-CN" altLang="en-US" dirty="0"/>
          </a:p>
        </p:txBody>
      </p:sp>
      <p:pic>
        <p:nvPicPr>
          <p:cNvPr id="5" name="图片 4">
            <a:extLst>
              <a:ext uri="{FF2B5EF4-FFF2-40B4-BE49-F238E27FC236}">
                <a16:creationId xmlns:a16="http://schemas.microsoft.com/office/drawing/2014/main" id="{2FD68DF3-3A3C-F2E1-1788-17779DCD89B1}"/>
              </a:ext>
            </a:extLst>
          </p:cNvPr>
          <p:cNvPicPr>
            <a:picLocks noChangeAspect="1"/>
          </p:cNvPicPr>
          <p:nvPr/>
        </p:nvPicPr>
        <p:blipFill>
          <a:blip r:embed="rId2"/>
          <a:stretch>
            <a:fillRect/>
          </a:stretch>
        </p:blipFill>
        <p:spPr>
          <a:xfrm>
            <a:off x="838200" y="1466920"/>
            <a:ext cx="4953000" cy="1685925"/>
          </a:xfrm>
          <a:prstGeom prst="rect">
            <a:avLst/>
          </a:prstGeom>
        </p:spPr>
      </p:pic>
      <p:pic>
        <p:nvPicPr>
          <p:cNvPr id="7" name="图片 6">
            <a:extLst>
              <a:ext uri="{FF2B5EF4-FFF2-40B4-BE49-F238E27FC236}">
                <a16:creationId xmlns:a16="http://schemas.microsoft.com/office/drawing/2014/main" id="{19864A24-DF5E-1542-45D4-35C074C5CA8C}"/>
              </a:ext>
            </a:extLst>
          </p:cNvPr>
          <p:cNvPicPr>
            <a:picLocks noChangeAspect="1"/>
          </p:cNvPicPr>
          <p:nvPr/>
        </p:nvPicPr>
        <p:blipFill>
          <a:blip r:embed="rId3"/>
          <a:stretch>
            <a:fillRect/>
          </a:stretch>
        </p:blipFill>
        <p:spPr>
          <a:xfrm>
            <a:off x="838200" y="4029500"/>
            <a:ext cx="8439150" cy="1628775"/>
          </a:xfrm>
          <a:prstGeom prst="rect">
            <a:avLst/>
          </a:prstGeom>
        </p:spPr>
      </p:pic>
      <p:pic>
        <p:nvPicPr>
          <p:cNvPr id="11" name="图片 10">
            <a:extLst>
              <a:ext uri="{FF2B5EF4-FFF2-40B4-BE49-F238E27FC236}">
                <a16:creationId xmlns:a16="http://schemas.microsoft.com/office/drawing/2014/main" id="{742C7449-DCED-65EF-F991-E6B30B8228AA}"/>
              </a:ext>
            </a:extLst>
          </p:cNvPr>
          <p:cNvPicPr>
            <a:picLocks noChangeAspect="1"/>
          </p:cNvPicPr>
          <p:nvPr/>
        </p:nvPicPr>
        <p:blipFill>
          <a:blip r:embed="rId4"/>
          <a:stretch>
            <a:fillRect/>
          </a:stretch>
        </p:blipFill>
        <p:spPr>
          <a:xfrm>
            <a:off x="6733535" y="1482758"/>
            <a:ext cx="4238625" cy="2000250"/>
          </a:xfrm>
          <a:prstGeom prst="rect">
            <a:avLst/>
          </a:prstGeom>
        </p:spPr>
      </p:pic>
    </p:spTree>
    <p:extLst>
      <p:ext uri="{BB962C8B-B14F-4D97-AF65-F5344CB8AC3E}">
        <p14:creationId xmlns:p14="http://schemas.microsoft.com/office/powerpoint/2010/main" val="38773112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Linear Regression</a:t>
            </a:r>
            <a:endParaRPr kumimoji="1" lang="zh-CN" altLang="en-US" dirty="0"/>
          </a:p>
        </p:txBody>
      </p:sp>
      <p:pic>
        <p:nvPicPr>
          <p:cNvPr id="4" name="图片 3">
            <a:extLst>
              <a:ext uri="{FF2B5EF4-FFF2-40B4-BE49-F238E27FC236}">
                <a16:creationId xmlns:a16="http://schemas.microsoft.com/office/drawing/2014/main" id="{8EA7AE5F-359A-0BCB-47EA-6A77F23747AF}"/>
              </a:ext>
            </a:extLst>
          </p:cNvPr>
          <p:cNvPicPr>
            <a:picLocks noChangeAspect="1"/>
          </p:cNvPicPr>
          <p:nvPr/>
        </p:nvPicPr>
        <p:blipFill>
          <a:blip r:embed="rId2"/>
          <a:stretch>
            <a:fillRect/>
          </a:stretch>
        </p:blipFill>
        <p:spPr>
          <a:xfrm>
            <a:off x="838200" y="1524000"/>
            <a:ext cx="6143625" cy="1905000"/>
          </a:xfrm>
          <a:prstGeom prst="rect">
            <a:avLst/>
          </a:prstGeom>
        </p:spPr>
      </p:pic>
      <p:pic>
        <p:nvPicPr>
          <p:cNvPr id="8" name="图片 7">
            <a:extLst>
              <a:ext uri="{FF2B5EF4-FFF2-40B4-BE49-F238E27FC236}">
                <a16:creationId xmlns:a16="http://schemas.microsoft.com/office/drawing/2014/main" id="{17C128AF-42E1-7E64-3F6F-C5C7D66CF71B}"/>
              </a:ext>
            </a:extLst>
          </p:cNvPr>
          <p:cNvPicPr>
            <a:picLocks noChangeAspect="1"/>
          </p:cNvPicPr>
          <p:nvPr/>
        </p:nvPicPr>
        <p:blipFill>
          <a:blip r:embed="rId3"/>
          <a:stretch>
            <a:fillRect/>
          </a:stretch>
        </p:blipFill>
        <p:spPr>
          <a:xfrm>
            <a:off x="4380931" y="3000532"/>
            <a:ext cx="5865622" cy="3492343"/>
          </a:xfrm>
          <a:prstGeom prst="rect">
            <a:avLst/>
          </a:prstGeom>
        </p:spPr>
      </p:pic>
    </p:spTree>
    <p:extLst>
      <p:ext uri="{BB962C8B-B14F-4D97-AF65-F5344CB8AC3E}">
        <p14:creationId xmlns:p14="http://schemas.microsoft.com/office/powerpoint/2010/main" val="28716109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4643194" cy="400110"/>
          </a:xfrm>
          <a:prstGeom prst="rect">
            <a:avLst/>
          </a:prstGeom>
          <a:noFill/>
        </p:spPr>
        <p:txBody>
          <a:bodyPr wrap="none" rtlCol="0">
            <a:spAutoFit/>
          </a:bodyPr>
          <a:lstStyle/>
          <a:p>
            <a:r>
              <a:rPr kumimoji="1" lang="en-US" altLang="zh-CN" sz="2000" dirty="0">
                <a:latin typeface="Avenir Book" panose="02000503020000020003" pitchFamily="2" charset="0"/>
              </a:rPr>
              <a:t>Measures of Central Tendency: </a:t>
            </a:r>
            <a:r>
              <a:rPr kumimoji="1" lang="en-US" altLang="zh-CN" sz="2000" b="1" dirty="0">
                <a:latin typeface="Avenir Book" panose="02000503020000020003" pitchFamily="2" charset="0"/>
              </a:rPr>
              <a:t>Median</a:t>
            </a:r>
            <a:endParaRPr kumimoji="1" lang="zh-CN" altLang="en-US" sz="2000" b="1" dirty="0">
              <a:latin typeface="Avenir Book" panose="02000503020000020003" pitchFamily="2" charset="0"/>
            </a:endParaRPr>
          </a:p>
        </p:txBody>
      </p:sp>
      <p:sp>
        <p:nvSpPr>
          <p:cNvPr id="4" name="矩形 3"/>
          <p:cNvSpPr/>
          <p:nvPr/>
        </p:nvSpPr>
        <p:spPr>
          <a:xfrm>
            <a:off x="569625" y="2491979"/>
            <a:ext cx="3645550" cy="400110"/>
          </a:xfrm>
          <a:prstGeom prst="rect">
            <a:avLst/>
          </a:prstGeom>
        </p:spPr>
        <p:txBody>
          <a:bodyPr wrap="none">
            <a:spAutoFit/>
          </a:bodyPr>
          <a:lstStyle/>
          <a:p>
            <a:r>
              <a:rPr lang="en-US" altLang="zh-CN" sz="2000" dirty="0">
                <a:latin typeface="Avenir Book" panose="02000503020000020003" pitchFamily="2" charset="0"/>
              </a:rPr>
              <a:t>The middle value of a data set</a:t>
            </a:r>
            <a:endParaRPr lang="zh-CN" altLang="en-US" sz="2000" dirty="0">
              <a:latin typeface="Avenir Book" panose="02000503020000020003" pitchFamily="2" charset="0"/>
            </a:endParaRPr>
          </a:p>
        </p:txBody>
      </p:sp>
      <p:pic>
        <p:nvPicPr>
          <p:cNvPr id="6" name="图片 5"/>
          <p:cNvPicPr>
            <a:picLocks noChangeAspect="1"/>
          </p:cNvPicPr>
          <p:nvPr/>
        </p:nvPicPr>
        <p:blipFill>
          <a:blip r:embed="rId2"/>
          <a:stretch>
            <a:fillRect/>
          </a:stretch>
        </p:blipFill>
        <p:spPr>
          <a:xfrm>
            <a:off x="6769110" y="2082548"/>
            <a:ext cx="5066769" cy="2692904"/>
          </a:xfrm>
          <a:prstGeom prst="rect">
            <a:avLst/>
          </a:prstGeom>
        </p:spPr>
      </p:pic>
      <p:pic>
        <p:nvPicPr>
          <p:cNvPr id="4098" name="Picture 2" descr="meanvsmedian-descriptive statis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21" y="2965702"/>
            <a:ext cx="6083300" cy="3619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8" name="文本框 7"/>
          <p:cNvSpPr txBox="1"/>
          <p:nvPr/>
        </p:nvSpPr>
        <p:spPr>
          <a:xfrm>
            <a:off x="838200" y="3197539"/>
            <a:ext cx="3092513" cy="369332"/>
          </a:xfrm>
          <a:prstGeom prst="rect">
            <a:avLst/>
          </a:prstGeom>
          <a:noFill/>
        </p:spPr>
        <p:txBody>
          <a:bodyPr wrap="none" rtlCol="0">
            <a:spAutoFit/>
          </a:bodyPr>
          <a:lstStyle/>
          <a:p>
            <a:r>
              <a:rPr kumimoji="1" lang="en-US" altLang="zh-CN" dirty="0" err="1"/>
              <a:t>pandas.DataFrame</a:t>
            </a:r>
            <a:r>
              <a:rPr kumimoji="1" lang="en-US" altLang="zh-CN" b="1" dirty="0" err="1">
                <a:solidFill>
                  <a:schemeClr val="accent2">
                    <a:lumMod val="75000"/>
                  </a:schemeClr>
                </a:solidFill>
              </a:rPr>
              <a:t>.median</a:t>
            </a:r>
            <a:r>
              <a:rPr kumimoji="1" lang="en-US" altLang="zh-CN" b="1" dirty="0">
                <a:solidFill>
                  <a:schemeClr val="accent2">
                    <a:lumMod val="75000"/>
                  </a:schemeClr>
                </a:solidFill>
              </a:rPr>
              <a:t>()</a:t>
            </a:r>
            <a:endParaRPr kumimoji="1" lang="zh-CN" altLang="en-US" b="1" dirty="0">
              <a:solidFill>
                <a:schemeClr val="accent2">
                  <a:lumMod val="75000"/>
                </a:schemeClr>
              </a:solidFill>
            </a:endParaRPr>
          </a:p>
        </p:txBody>
      </p:sp>
      <p:sp>
        <p:nvSpPr>
          <p:cNvPr id="10" name="文本框 9"/>
          <p:cNvSpPr txBox="1"/>
          <p:nvPr/>
        </p:nvSpPr>
        <p:spPr>
          <a:xfrm>
            <a:off x="838200" y="4899411"/>
            <a:ext cx="1866217" cy="369332"/>
          </a:xfrm>
          <a:prstGeom prst="rect">
            <a:avLst/>
          </a:prstGeom>
          <a:noFill/>
        </p:spPr>
        <p:txBody>
          <a:bodyPr wrap="none" rtlCol="0">
            <a:spAutoFit/>
          </a:bodyPr>
          <a:lstStyle/>
          <a:p>
            <a:r>
              <a:rPr kumimoji="1" lang="en-US" altLang="zh-CN" dirty="0" err="1"/>
              <a:t>numpy</a:t>
            </a:r>
            <a:r>
              <a:rPr kumimoji="1" lang="en-US" altLang="zh-CN" b="1" dirty="0" err="1">
                <a:solidFill>
                  <a:schemeClr val="accent2">
                    <a:lumMod val="75000"/>
                  </a:schemeClr>
                </a:solidFill>
              </a:rPr>
              <a:t>.median</a:t>
            </a:r>
            <a:r>
              <a:rPr kumimoji="1" lang="en-US" altLang="zh-CN" b="1" dirty="0">
                <a:solidFill>
                  <a:schemeClr val="accent2">
                    <a:lumMod val="75000"/>
                  </a:schemeClr>
                </a:solidFill>
              </a:rPr>
              <a:t>()</a:t>
            </a:r>
            <a:endParaRPr kumimoji="1" lang="zh-CN" altLang="en-US" b="1" dirty="0">
              <a:solidFill>
                <a:schemeClr val="accent2">
                  <a:lumMod val="75000"/>
                </a:schemeClr>
              </a:solidFill>
            </a:endParaRPr>
          </a:p>
        </p:txBody>
      </p:sp>
      <p:pic>
        <p:nvPicPr>
          <p:cNvPr id="5" name="图片 4"/>
          <p:cNvPicPr>
            <a:picLocks noChangeAspect="1"/>
          </p:cNvPicPr>
          <p:nvPr/>
        </p:nvPicPr>
        <p:blipFill>
          <a:blip r:embed="rId2"/>
          <a:stretch>
            <a:fillRect/>
          </a:stretch>
        </p:blipFill>
        <p:spPr>
          <a:xfrm>
            <a:off x="838200" y="3566871"/>
            <a:ext cx="4025900" cy="1092200"/>
          </a:xfrm>
          <a:prstGeom prst="rect">
            <a:avLst/>
          </a:prstGeom>
        </p:spPr>
      </p:pic>
      <p:pic>
        <p:nvPicPr>
          <p:cNvPr id="11" name="图片 10"/>
          <p:cNvPicPr>
            <a:picLocks noChangeAspect="1"/>
          </p:cNvPicPr>
          <p:nvPr/>
        </p:nvPicPr>
        <p:blipFill>
          <a:blip r:embed="rId3"/>
          <a:stretch>
            <a:fillRect/>
          </a:stretch>
        </p:blipFill>
        <p:spPr>
          <a:xfrm>
            <a:off x="838200" y="5268743"/>
            <a:ext cx="4102100" cy="1054100"/>
          </a:xfrm>
          <a:prstGeom prst="rect">
            <a:avLst/>
          </a:prstGeom>
        </p:spPr>
      </p:pic>
      <p:sp>
        <p:nvSpPr>
          <p:cNvPr id="12" name="文本框 11"/>
          <p:cNvSpPr txBox="1"/>
          <p:nvPr/>
        </p:nvSpPr>
        <p:spPr>
          <a:xfrm>
            <a:off x="569625" y="1798820"/>
            <a:ext cx="4643194" cy="400110"/>
          </a:xfrm>
          <a:prstGeom prst="rect">
            <a:avLst/>
          </a:prstGeom>
          <a:noFill/>
        </p:spPr>
        <p:txBody>
          <a:bodyPr wrap="none" rtlCol="0">
            <a:spAutoFit/>
          </a:bodyPr>
          <a:lstStyle/>
          <a:p>
            <a:r>
              <a:rPr kumimoji="1" lang="en-US" altLang="zh-CN" sz="2000" dirty="0">
                <a:latin typeface="Avenir Book" panose="02000503020000020003" pitchFamily="2" charset="0"/>
              </a:rPr>
              <a:t>Measures of Central Tendency: </a:t>
            </a:r>
            <a:r>
              <a:rPr kumimoji="1" lang="en-US" altLang="zh-CN" sz="2000" b="1" dirty="0">
                <a:latin typeface="Avenir Book" panose="02000503020000020003" pitchFamily="2" charset="0"/>
              </a:rPr>
              <a:t>Median</a:t>
            </a:r>
            <a:endParaRPr kumimoji="1" lang="zh-CN" altLang="en-US" sz="2000" b="1" dirty="0">
              <a:latin typeface="Avenir Book" panose="02000503020000020003" pitchFamily="2" charset="0"/>
            </a:endParaRPr>
          </a:p>
        </p:txBody>
      </p:sp>
      <p:sp>
        <p:nvSpPr>
          <p:cNvPr id="13" name="矩形 12"/>
          <p:cNvSpPr/>
          <p:nvPr/>
        </p:nvSpPr>
        <p:spPr>
          <a:xfrm>
            <a:off x="569625" y="2491979"/>
            <a:ext cx="3645550" cy="400110"/>
          </a:xfrm>
          <a:prstGeom prst="rect">
            <a:avLst/>
          </a:prstGeom>
        </p:spPr>
        <p:txBody>
          <a:bodyPr wrap="none">
            <a:spAutoFit/>
          </a:bodyPr>
          <a:lstStyle/>
          <a:p>
            <a:r>
              <a:rPr lang="en-US" altLang="zh-CN" sz="2000" dirty="0">
                <a:latin typeface="Avenir Book" panose="02000503020000020003" pitchFamily="2" charset="0"/>
              </a:rPr>
              <a:t>The middle value of a data set</a:t>
            </a:r>
            <a:endParaRPr lang="zh-CN" altLang="en-US" sz="2000" dirty="0">
              <a:latin typeface="Avenir Book" panose="02000503020000020003" pitchFamily="2" charset="0"/>
            </a:endParaRPr>
          </a:p>
        </p:txBody>
      </p:sp>
      <p:sp>
        <p:nvSpPr>
          <p:cNvPr id="14" name="矩形 13"/>
          <p:cNvSpPr/>
          <p:nvPr/>
        </p:nvSpPr>
        <p:spPr>
          <a:xfrm>
            <a:off x="5889171" y="3059039"/>
            <a:ext cx="6096000" cy="2554545"/>
          </a:xfrm>
          <a:prstGeom prst="rect">
            <a:avLst/>
          </a:prstGeom>
        </p:spPr>
        <p:txBody>
          <a:bodyPr>
            <a:spAutoFit/>
          </a:bodyPr>
          <a:lstStyle/>
          <a:p>
            <a:r>
              <a:rPr lang="en-US" altLang="zh-CN" sz="2000" dirty="0">
                <a:latin typeface="Avenir Book" panose="02000503020000020003" pitchFamily="2" charset="0"/>
              </a:rPr>
              <a:t>The median is a better choice than mean when the indicator can be affected by some </a:t>
            </a:r>
            <a:r>
              <a:rPr lang="en-US" altLang="zh-CN" sz="2000" b="1" dirty="0">
                <a:latin typeface="Avenir Book" panose="02000503020000020003" pitchFamily="2" charset="0"/>
              </a:rPr>
              <a:t>outliers</a:t>
            </a:r>
            <a:r>
              <a:rPr lang="en-US" altLang="zh-CN" sz="2000" dirty="0">
                <a:latin typeface="Avenir Book" panose="02000503020000020003" pitchFamily="2" charset="0"/>
              </a:rPr>
              <a:t>.</a:t>
            </a:r>
          </a:p>
          <a:p>
            <a:endParaRPr lang="en-US" altLang="zh-CN" sz="2000" dirty="0">
              <a:latin typeface="Avenir Book" panose="02000503020000020003" pitchFamily="2" charset="0"/>
            </a:endParaRPr>
          </a:p>
          <a:p>
            <a:r>
              <a:rPr lang="en-US" altLang="zh-CN" sz="2000" dirty="0">
                <a:latin typeface="Avenir Book" panose="02000503020000020003" pitchFamily="2" charset="0"/>
              </a:rPr>
              <a:t>The mean is a better choice when there are no extreme values that can affect it. It is a better summary because the information from every observation is included rather than median, which is just the middle value.</a:t>
            </a:r>
            <a:endParaRPr lang="zh-CN" altLang="en-US" sz="2000" dirty="0">
              <a:latin typeface="Avenir Book" panose="02000503020000020003" pitchFamily="2"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sp>
        <p:nvSpPr>
          <p:cNvPr id="3" name="文本框 2"/>
          <p:cNvSpPr txBox="1"/>
          <p:nvPr/>
        </p:nvSpPr>
        <p:spPr>
          <a:xfrm>
            <a:off x="569625" y="1798820"/>
            <a:ext cx="4457246" cy="400110"/>
          </a:xfrm>
          <a:prstGeom prst="rect">
            <a:avLst/>
          </a:prstGeom>
          <a:noFill/>
        </p:spPr>
        <p:txBody>
          <a:bodyPr wrap="none" rtlCol="0">
            <a:spAutoFit/>
          </a:bodyPr>
          <a:lstStyle/>
          <a:p>
            <a:r>
              <a:rPr kumimoji="1" lang="en-US" altLang="zh-CN" sz="2000" dirty="0">
                <a:latin typeface="Avenir Book" panose="02000503020000020003" pitchFamily="2" charset="0"/>
              </a:rPr>
              <a:t>Measures of Central Tendency: </a:t>
            </a:r>
            <a:r>
              <a:rPr kumimoji="1" lang="en-US" altLang="zh-CN" sz="2000" b="1" dirty="0">
                <a:latin typeface="Avenir Book" panose="02000503020000020003" pitchFamily="2" charset="0"/>
              </a:rPr>
              <a:t>Mode</a:t>
            </a:r>
            <a:endParaRPr kumimoji="1" lang="zh-CN" altLang="en-US" sz="2000" b="1" dirty="0">
              <a:latin typeface="Avenir Book" panose="02000503020000020003" pitchFamily="2" charset="0"/>
            </a:endParaRPr>
          </a:p>
        </p:txBody>
      </p:sp>
      <p:sp>
        <p:nvSpPr>
          <p:cNvPr id="4" name="矩形 3"/>
          <p:cNvSpPr/>
          <p:nvPr/>
        </p:nvSpPr>
        <p:spPr>
          <a:xfrm>
            <a:off x="569626" y="2491979"/>
            <a:ext cx="5700546" cy="707886"/>
          </a:xfrm>
          <a:prstGeom prst="rect">
            <a:avLst/>
          </a:prstGeom>
        </p:spPr>
        <p:txBody>
          <a:bodyPr wrap="square">
            <a:spAutoFit/>
          </a:bodyPr>
          <a:lstStyle/>
          <a:p>
            <a:r>
              <a:rPr lang="en-US" altLang="zh-CN" sz="2000" dirty="0">
                <a:latin typeface="Avenir Book" panose="02000503020000020003" pitchFamily="2" charset="0"/>
              </a:rPr>
              <a:t>The value that occurs the most number of times in the data set</a:t>
            </a:r>
            <a:endParaRPr lang="zh-CN" altLang="en-US" sz="2000" dirty="0">
              <a:latin typeface="Avenir Book" panose="02000503020000020003" pitchFamily="2" charset="0"/>
            </a:endParaRPr>
          </a:p>
        </p:txBody>
      </p:sp>
      <p:pic>
        <p:nvPicPr>
          <p:cNvPr id="5" name="图片 4"/>
          <p:cNvPicPr>
            <a:picLocks noChangeAspect="1"/>
          </p:cNvPicPr>
          <p:nvPr/>
        </p:nvPicPr>
        <p:blipFill>
          <a:blip r:embed="rId2"/>
          <a:stretch>
            <a:fillRect/>
          </a:stretch>
        </p:blipFill>
        <p:spPr>
          <a:xfrm>
            <a:off x="327449" y="3409806"/>
            <a:ext cx="6184900" cy="1016000"/>
          </a:xfrm>
          <a:prstGeom prst="rect">
            <a:avLst/>
          </a:prstGeom>
        </p:spPr>
      </p:pic>
      <p:pic>
        <p:nvPicPr>
          <p:cNvPr id="7" name="图片 6"/>
          <p:cNvPicPr>
            <a:picLocks noChangeAspect="1"/>
          </p:cNvPicPr>
          <p:nvPr/>
        </p:nvPicPr>
        <p:blipFill>
          <a:blip r:embed="rId3"/>
          <a:stretch>
            <a:fillRect/>
          </a:stretch>
        </p:blipFill>
        <p:spPr>
          <a:xfrm>
            <a:off x="7320056" y="3005665"/>
            <a:ext cx="3898900" cy="1282700"/>
          </a:xfrm>
          <a:prstGeom prst="rect">
            <a:avLst/>
          </a:prstGeom>
        </p:spPr>
      </p:pic>
      <p:sp>
        <p:nvSpPr>
          <p:cNvPr id="9" name="文本框 8"/>
          <p:cNvSpPr txBox="1"/>
          <p:nvPr/>
        </p:nvSpPr>
        <p:spPr>
          <a:xfrm>
            <a:off x="7320056" y="2491979"/>
            <a:ext cx="2850460" cy="369332"/>
          </a:xfrm>
          <a:prstGeom prst="rect">
            <a:avLst/>
          </a:prstGeom>
          <a:noFill/>
        </p:spPr>
        <p:txBody>
          <a:bodyPr wrap="none" rtlCol="0">
            <a:spAutoFit/>
          </a:bodyPr>
          <a:lstStyle/>
          <a:p>
            <a:r>
              <a:rPr kumimoji="1" lang="en-US" altLang="zh-CN" dirty="0" err="1"/>
              <a:t>pandas.DataFrame</a:t>
            </a:r>
            <a:r>
              <a:rPr kumimoji="1" lang="en-US" altLang="zh-CN" b="1" dirty="0" err="1">
                <a:solidFill>
                  <a:schemeClr val="accent2">
                    <a:lumMod val="75000"/>
                  </a:schemeClr>
                </a:solidFill>
              </a:rPr>
              <a:t>.mode</a:t>
            </a:r>
            <a:r>
              <a:rPr kumimoji="1" lang="en-US" altLang="zh-CN" b="1" dirty="0">
                <a:solidFill>
                  <a:schemeClr val="accent2">
                    <a:lumMod val="75000"/>
                  </a:schemeClr>
                </a:solidFill>
              </a:rPr>
              <a:t>()</a:t>
            </a:r>
            <a:endParaRPr kumimoji="1" lang="zh-CN" altLang="en-US" b="1" dirty="0">
              <a:solidFill>
                <a:schemeClr val="accent2">
                  <a:lumMod val="75000"/>
                </a:schemeClr>
              </a:solidFill>
            </a:endParaRPr>
          </a:p>
        </p:txBody>
      </p:sp>
      <p:pic>
        <p:nvPicPr>
          <p:cNvPr id="8" name="图片 7"/>
          <p:cNvPicPr>
            <a:picLocks noChangeAspect="1"/>
          </p:cNvPicPr>
          <p:nvPr/>
        </p:nvPicPr>
        <p:blipFill>
          <a:blip r:embed="rId4"/>
          <a:stretch>
            <a:fillRect/>
          </a:stretch>
        </p:blipFill>
        <p:spPr>
          <a:xfrm>
            <a:off x="6194030" y="4735515"/>
            <a:ext cx="5418791" cy="1823532"/>
          </a:xfrm>
          <a:prstGeom prst="rect">
            <a:avLst/>
          </a:prstGeom>
        </p:spPr>
      </p:pic>
      <p:sp>
        <p:nvSpPr>
          <p:cNvPr id="11" name="文本框 10"/>
          <p:cNvSpPr txBox="1"/>
          <p:nvPr/>
        </p:nvSpPr>
        <p:spPr>
          <a:xfrm>
            <a:off x="6835962" y="4413408"/>
            <a:ext cx="1994457" cy="369332"/>
          </a:xfrm>
          <a:prstGeom prst="rect">
            <a:avLst/>
          </a:prstGeom>
          <a:noFill/>
        </p:spPr>
        <p:txBody>
          <a:bodyPr wrap="none" rtlCol="0">
            <a:spAutoFit/>
          </a:bodyPr>
          <a:lstStyle/>
          <a:p>
            <a:r>
              <a:rPr kumimoji="1" lang="en-US" altLang="zh-CN" dirty="0" err="1"/>
              <a:t>scipy.stats</a:t>
            </a:r>
            <a:r>
              <a:rPr kumimoji="1" lang="en-US" altLang="zh-CN" b="1" dirty="0" err="1">
                <a:solidFill>
                  <a:schemeClr val="accent2">
                    <a:lumMod val="75000"/>
                  </a:schemeClr>
                </a:solidFill>
              </a:rPr>
              <a:t>.mode</a:t>
            </a:r>
            <a:r>
              <a:rPr kumimoji="1" lang="en-US" altLang="zh-CN" b="1" dirty="0">
                <a:solidFill>
                  <a:schemeClr val="accent2">
                    <a:lumMod val="75000"/>
                  </a:schemeClr>
                </a:solidFill>
              </a:rPr>
              <a:t>()</a:t>
            </a:r>
            <a:endParaRPr kumimoji="1" lang="zh-CN" altLang="en-US" b="1" dirty="0">
              <a:solidFill>
                <a:schemeClr val="accent2">
                  <a:lumMod val="75000"/>
                </a:schemeClr>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Descriptive statistics in Python</a:t>
            </a:r>
            <a:endParaRPr kumimoji="1" lang="zh-CN" altLang="en-US" dirty="0"/>
          </a:p>
        </p:txBody>
      </p:sp>
      <p:pic>
        <p:nvPicPr>
          <p:cNvPr id="1026"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1541567"/>
            <a:ext cx="8698459" cy="51093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NDkzODg2MGExMzdlOWExN2I0NTE1NzFlNzdjNjY2M2U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TotalTime>
  <Words>1781</Words>
  <Application>Microsoft Office PowerPoint</Application>
  <PresentationFormat>宽屏</PresentationFormat>
  <Paragraphs>221</Paragraphs>
  <Slides>56</Slides>
  <Notes>13</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56</vt:i4>
      </vt:variant>
    </vt:vector>
  </HeadingPairs>
  <TitlesOfParts>
    <vt:vector size="61" baseType="lpstr">
      <vt:lpstr>Avenir</vt:lpstr>
      <vt:lpstr>Avenir Book</vt:lpstr>
      <vt:lpstr>Arial</vt:lpstr>
      <vt:lpstr>Helvetica</vt:lpstr>
      <vt:lpstr>Office 主题​​</vt:lpstr>
      <vt:lpstr>CS112: Introduction to Python programming</vt:lpstr>
      <vt:lpstr>Basic statistics in Python</vt:lpstr>
      <vt:lpstr>Descriptive statistics in Python</vt:lpstr>
      <vt:lpstr>Descriptive statistics in Python</vt:lpstr>
      <vt:lpstr>Descriptive statistics in Python</vt:lpstr>
      <vt:lpstr>Descriptive statistics in Python</vt:lpstr>
      <vt:lpstr>Descriptive statistics in Python</vt:lpstr>
      <vt:lpstr>Descriptive statistics in Python</vt:lpstr>
      <vt:lpstr>Descriptive statistics in Python</vt:lpstr>
      <vt:lpstr>Descriptive statistics in Python</vt:lpstr>
      <vt:lpstr>Descriptive statistics in Python</vt:lpstr>
      <vt:lpstr>Descriptive statistics in Python</vt:lpstr>
      <vt:lpstr>Descriptive statistics in Python</vt:lpstr>
      <vt:lpstr>Descriptive statistics in Python</vt:lpstr>
      <vt:lpstr>Descriptive statistics in Python</vt:lpstr>
      <vt:lpstr>Descriptive statistics in Python</vt:lpstr>
      <vt:lpstr>Inferential statistics in Python</vt:lpstr>
      <vt:lpstr>Hypothesis tests</vt:lpstr>
      <vt:lpstr>T-test</vt:lpstr>
      <vt:lpstr> T-test in Python</vt:lpstr>
      <vt:lpstr>Paired t-test</vt:lpstr>
      <vt:lpstr>Mann-Whitney U Test</vt:lpstr>
      <vt:lpstr>Mann-Whitney U Test in Python</vt:lpstr>
      <vt:lpstr>Two-Sample Kolmogorov-Smirnov Test</vt:lpstr>
      <vt:lpstr>Two-Sample Kolmogorov-Smirnov Test in Python</vt:lpstr>
      <vt:lpstr>Correlation and simple linear regression</vt:lpstr>
      <vt:lpstr>Calculate Correlation in Python</vt:lpstr>
      <vt:lpstr>Simple linear regression in Python</vt:lpstr>
      <vt:lpstr>Clustering 聚类</vt:lpstr>
      <vt:lpstr>Clustering in biomedical research</vt:lpstr>
      <vt:lpstr>How to measure similarity</vt:lpstr>
      <vt:lpstr>How to measure similarity</vt:lpstr>
      <vt:lpstr>How to measure similarity</vt:lpstr>
      <vt:lpstr>Clustering methods--K-Means</vt:lpstr>
      <vt:lpstr>K-Means</vt:lpstr>
      <vt:lpstr>K-Means</vt:lpstr>
      <vt:lpstr>K-Means</vt:lpstr>
      <vt:lpstr>K-Means</vt:lpstr>
      <vt:lpstr>How to choose K for K-Means</vt:lpstr>
      <vt:lpstr>K-Means</vt:lpstr>
      <vt:lpstr>K-Means clustering in Python</vt:lpstr>
      <vt:lpstr>K-Means clustering in Python</vt:lpstr>
      <vt:lpstr>K-Means clustering in Python</vt:lpstr>
      <vt:lpstr>K-Means clustering in Python</vt:lpstr>
      <vt:lpstr>K-Means clustering in Python</vt:lpstr>
      <vt:lpstr>K-Means clustering in Python</vt:lpstr>
      <vt:lpstr>K-Means clustering in Python</vt:lpstr>
      <vt:lpstr>Principal component analysis (PCA)</vt:lpstr>
      <vt:lpstr>Principal component analysis (PCA)</vt:lpstr>
      <vt:lpstr>Principal component analysis (PCA)</vt:lpstr>
      <vt:lpstr>Principal component analysis (PCA)</vt:lpstr>
      <vt:lpstr>Supervised learning</vt:lpstr>
      <vt:lpstr>Logistic Regression</vt:lpstr>
      <vt:lpstr>Supervised learning</vt:lpstr>
      <vt:lpstr>Linear Regression</vt:lpstr>
      <vt:lpstr>Linear Regression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MED5018: Introduction to biomedical Python programming</dc:title>
  <dc:creator>tian ruilin</dc:creator>
  <cp:lastModifiedBy>z y</cp:lastModifiedBy>
  <cp:revision>955</cp:revision>
  <dcterms:created xsi:type="dcterms:W3CDTF">2021-08-17T02:37:00Z</dcterms:created>
  <dcterms:modified xsi:type="dcterms:W3CDTF">2024-05-26T05:50:01Z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562BB7C4B5504E7E8219672B784BFA47_12</vt:lpwstr>
  </property>
  <property fmtid="{D5CDD505-2E9C-101B-9397-08002B2CF9AE}" pid="3" name="KSOProductBuildVer">
    <vt:lpwstr>2052-12.1.0.15712</vt:lpwstr>
  </property>
</Properties>
</file>